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31"/>
  </p:notesMasterIdLst>
  <p:sldIdLst>
    <p:sldId id="318" r:id="rId6"/>
    <p:sldId id="369" r:id="rId7"/>
    <p:sldId id="371" r:id="rId8"/>
    <p:sldId id="412" r:id="rId9"/>
    <p:sldId id="367" r:id="rId10"/>
    <p:sldId id="433" r:id="rId11"/>
    <p:sldId id="415" r:id="rId12"/>
    <p:sldId id="421" r:id="rId13"/>
    <p:sldId id="423" r:id="rId14"/>
    <p:sldId id="422" r:id="rId15"/>
    <p:sldId id="424" r:id="rId16"/>
    <p:sldId id="416" r:id="rId17"/>
    <p:sldId id="417" r:id="rId18"/>
    <p:sldId id="418" r:id="rId19"/>
    <p:sldId id="419" r:id="rId20"/>
    <p:sldId id="430" r:id="rId21"/>
    <p:sldId id="420" r:id="rId22"/>
    <p:sldId id="431" r:id="rId23"/>
    <p:sldId id="425" r:id="rId24"/>
    <p:sldId id="434" r:id="rId25"/>
    <p:sldId id="426" r:id="rId26"/>
    <p:sldId id="427" r:id="rId27"/>
    <p:sldId id="428" r:id="rId28"/>
    <p:sldId id="429" r:id="rId29"/>
    <p:sldId id="43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889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16" autoAdjust="0"/>
    <p:restoredTop sz="96005"/>
  </p:normalViewPr>
  <p:slideViewPr>
    <p:cSldViewPr snapToGrid="0" snapToObjects="1">
      <p:cViewPr varScale="1">
        <p:scale>
          <a:sx n="78" d="100"/>
          <a:sy n="78" d="100"/>
        </p:scale>
        <p:origin x="782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03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microsoft.com/office/2018/10/relationships/authors" Target="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DD571-E22F-4A38-B450-8CCBD829A548}" type="datetimeFigureOut">
              <a:rPr lang="en-US"/>
              <a:t>11/17/2024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C2C40-CB1C-4820-9151-EC51EC2E7E0F}" type="slidenum">
              <a:rPr lang="en-US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5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C2C40-CB1C-4820-9151-EC51EC2E7E0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3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C2C40-CB1C-4820-9151-EC51EC2E7E0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588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C2C40-CB1C-4820-9151-EC51EC2E7E0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4006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C2C40-CB1C-4820-9151-EC51EC2E7E0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3186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C2C40-CB1C-4820-9151-EC51EC2E7E0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212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C2C40-CB1C-4820-9151-EC51EC2E7E0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4472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C2C40-CB1C-4820-9151-EC51EC2E7E0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01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C2C40-CB1C-4820-9151-EC51EC2E7E0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4568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C2C40-CB1C-4820-9151-EC51EC2E7E0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2623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C2C40-CB1C-4820-9151-EC51EC2E7E0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673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2122A-F204-EC33-DD54-7A5818615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BB31A6-7002-14D8-CD67-7A071B808C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784FDF-C83D-86BA-69D3-B186F5AA65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7ADCE-5BF5-DC6C-ADC1-2E972AD2A8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C2C40-CB1C-4820-9151-EC51EC2E7E0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602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C2C40-CB1C-4820-9151-EC51EC2E7E0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8074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C2C40-CB1C-4820-9151-EC51EC2E7E0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2660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C2C40-CB1C-4820-9151-EC51EC2E7E0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00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C2C40-CB1C-4820-9151-EC51EC2E7E0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7742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C2C40-CB1C-4820-9151-EC51EC2E7E0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800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C2C40-CB1C-4820-9151-EC51EC2E7E0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035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C2C40-CB1C-4820-9151-EC51EC2E7E0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172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C2C40-CB1C-4820-9151-EC51EC2E7E0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143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C2C40-CB1C-4820-9151-EC51EC2E7E0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073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C2C40-CB1C-4820-9151-EC51EC2E7E0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271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C2C40-CB1C-4820-9151-EC51EC2E7E0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144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C2C40-CB1C-4820-9151-EC51EC2E7E0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976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C2C40-CB1C-4820-9151-EC51EC2E7E0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15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0974584-F7C5-6440-926F-F6A9781D6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310" y="2484470"/>
            <a:ext cx="7552916" cy="21305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720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9423-CD2E-4FE4-A0A5-BF1DF9A8B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721021-E600-4985-9CB7-C916625802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7D5D2-711E-4128-B02F-A2F5F3B7B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06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5CD398-88C4-4D5A-B800-669821089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0AE657-6D14-4EC6-AF23-3733CA7ECA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089F5-C44A-423E-A411-0170507EB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23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A7BF0-799F-E57B-CD48-ACBE85C5A7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44D991-B1A7-20F3-BEBC-26295CD771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E66D67-F81C-4FA7-9B5B-A6C269494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E4259-8580-2F4D-A4A4-4B3F5E5F547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D6B7E-0F2D-B033-D6D9-525B6CEC3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C20A6-715E-E3CA-96BB-DDD97EC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667E5-94BC-4E42-ABED-3BDB7CE3E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0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0DE34-0F5A-2086-CE75-BAC9FDAC4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907BE-4CA8-1506-1F5E-82FA9BCE0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9C7C7-7796-E7B0-D66A-343216D50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E4259-8580-2F4D-A4A4-4B3F5E5F547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07FEF-2A24-7A20-CC78-CDCB3FC4C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2B2C6-BBF3-3770-F44D-48711E57E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667E5-94BC-4E42-ABED-3BDB7CE3E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87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B8493-A808-59EE-F55B-E7ADDD0B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190CB-DE9A-C055-0144-97802925C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3A724-89C3-C5CF-0924-BA92681B0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E4259-8580-2F4D-A4A4-4B3F5E5F547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55085-BB98-624B-CC4E-A287CB703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6B78F-D3B8-9340-3C29-CA225EC47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667E5-94BC-4E42-ABED-3BDB7CE3E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65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0E92B-EA2E-AB8B-1C2A-6101B523B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C2C78-9C5D-83BD-54DD-72322143BA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F60732-6796-DFDE-A470-12B9CCB14B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115073-FFF9-024A-E487-D9305D02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E4259-8580-2F4D-A4A4-4B3F5E5F547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76648C-8042-AD77-4D8F-D81A467B2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5E76A-D274-8B79-61BF-CD4C5727E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667E5-94BC-4E42-ABED-3BDB7CE3E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70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0D0EE-B072-0E49-AFDC-92040E958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0B962-194F-A41F-4B83-EB0C05FB4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8029B7-8840-D08F-A2A2-19B3BD08F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1697E-5D68-3062-6026-DBF268A9E1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50AC7A-6712-4884-2630-C8F04A624A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E1663C-A0D0-7E5F-0102-35A8F0697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E4259-8580-2F4D-A4A4-4B3F5E5F547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48C272-B840-B250-8686-281045237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A78ECA-ECE8-1797-3837-8E3AAF2CF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667E5-94BC-4E42-ABED-3BDB7CE3E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3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1EB79-FE72-D119-CF48-4DECA3AA9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C3DF8C-C2F2-9637-B337-221C5B15D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E4259-8580-2F4D-A4A4-4B3F5E5F547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207D1E-7AAD-A268-6582-D65D7DDD8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DC2C7B-5E3F-21AD-11E3-17D490433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667E5-94BC-4E42-ABED-3BDB7CE3E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26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C2B9FA-BF4D-DFC7-8624-FFACEC82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E4259-8580-2F4D-A4A4-4B3F5E5F547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7FEFC0-D599-136F-FA6A-89A3398C3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BD626-E384-F18D-BE92-0869ACBB1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667E5-94BC-4E42-ABED-3BDB7CE3E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40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4127A-71C1-FF8A-68B6-B73FA4CFE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A36A7-0F2B-3F95-B8E1-16710A513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B78170-B4B1-A54D-7A26-E7349F7526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A022AA-EA21-18AD-8EF7-AE6610149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E4259-8580-2F4D-A4A4-4B3F5E5F547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6A43C5-090D-62FA-44C2-DFF28DD66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E6E0DA-FAAA-6F8B-8CB6-6CAF1FDD2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667E5-94BC-4E42-ABED-3BDB7CE3E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A72F24-C2F4-A848-9526-6DDE303230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1460500"/>
            <a:ext cx="5327904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defRPr 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B9CE1BE-CD51-BD42-A659-2F084EB57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D362EF-E079-514F-814C-6085176CA7AD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AC75DAD-32BC-CC41-8DF4-9E68DB31C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378" y="430609"/>
            <a:ext cx="8346093" cy="6400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17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A2618-3D55-FCA3-460B-C13019E09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75D5FC-B2EE-421A-125E-538AAFD837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A447C3-4CCA-1139-9339-DCD5937428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EDBEB0-B862-9D5C-4EA6-0C0605A20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E4259-8580-2F4D-A4A4-4B3F5E5F547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033977-7AEC-83FE-E90D-7B0DB3C77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5D4B38-463A-111B-C776-D5AC60E8D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667E5-94BC-4E42-ABED-3BDB7CE3E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54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BF624-76D9-1DDA-E4B9-D3AA07D92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456B85-D665-0759-CCE0-43276A1299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5A9F0-5F9E-79D5-AA68-238337C3E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E4259-8580-2F4D-A4A4-4B3F5E5F547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BC43A-89E0-B4BE-3BF3-1B15D0862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80774-FFD2-C492-BEE8-A4DC7AC3F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667E5-94BC-4E42-ABED-3BDB7CE3E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6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FF781A-5F9C-AAA8-3466-0E90CF853A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AB3A0D-114A-C8BA-72CD-E58DE1CD40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BC7A4-828C-62D2-6BE7-074442068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E4259-8580-2F4D-A4A4-4B3F5E5F547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92686-E55A-77E3-B3F0-DB069A20D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232C5E-194A-E608-C53A-5D2C37FBC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667E5-94BC-4E42-ABED-3BDB7CE3E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02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EAB2A1-27FC-7D46-BBF1-72410CED554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596" y="2560320"/>
            <a:ext cx="94457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70A3AA-4210-FB4E-9790-9D6891AFF655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28B6F196-1924-E341-B33B-77AEF4A87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30609"/>
            <a:ext cx="9146972" cy="6400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48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BE2BF-67D0-421C-B0EA-C2FDA38E9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D459D-4DBB-4B08-B28E-38CB294598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9D5826-9D5D-45F7-9039-C959387351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EC195B-3566-4F5A-8A17-C0D96E0DC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01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93013-51BB-4A17-B3BD-969427C67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5D238-163E-4CA0-8D72-013A528AF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96" indent="0">
              <a:buNone/>
              <a:defRPr sz="2000" b="1"/>
            </a:lvl2pPr>
            <a:lvl3pPr marL="914391" indent="0">
              <a:buNone/>
              <a:defRPr sz="1800" b="1"/>
            </a:lvl3pPr>
            <a:lvl4pPr marL="1371587" indent="0">
              <a:buNone/>
              <a:defRPr sz="1600" b="1"/>
            </a:lvl4pPr>
            <a:lvl5pPr marL="1828783" indent="0">
              <a:buNone/>
              <a:defRPr sz="1600" b="1"/>
            </a:lvl5pPr>
            <a:lvl6pPr marL="2285978" indent="0">
              <a:buNone/>
              <a:defRPr sz="1600" b="1"/>
            </a:lvl6pPr>
            <a:lvl7pPr marL="2743174" indent="0">
              <a:buNone/>
              <a:defRPr sz="1600" b="1"/>
            </a:lvl7pPr>
            <a:lvl8pPr marL="3200370" indent="0">
              <a:buNone/>
              <a:defRPr sz="1600" b="1"/>
            </a:lvl8pPr>
            <a:lvl9pPr marL="36575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74BFD3-F57E-442B-B0D6-44B28B98AB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6C678E-A9F6-402F-AB68-0001BA3C23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4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96" indent="0">
              <a:buNone/>
              <a:defRPr sz="2000" b="1"/>
            </a:lvl2pPr>
            <a:lvl3pPr marL="914391" indent="0">
              <a:buNone/>
              <a:defRPr sz="1800" b="1"/>
            </a:lvl3pPr>
            <a:lvl4pPr marL="1371587" indent="0">
              <a:buNone/>
              <a:defRPr sz="1600" b="1"/>
            </a:lvl4pPr>
            <a:lvl5pPr marL="1828783" indent="0">
              <a:buNone/>
              <a:defRPr sz="1600" b="1"/>
            </a:lvl5pPr>
            <a:lvl6pPr marL="2285978" indent="0">
              <a:buNone/>
              <a:defRPr sz="1600" b="1"/>
            </a:lvl6pPr>
            <a:lvl7pPr marL="2743174" indent="0">
              <a:buNone/>
              <a:defRPr sz="1600" b="1"/>
            </a:lvl7pPr>
            <a:lvl8pPr marL="3200370" indent="0">
              <a:buNone/>
              <a:defRPr sz="1600" b="1"/>
            </a:lvl8pPr>
            <a:lvl9pPr marL="36575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C1CE1F-0133-4A8E-9510-3927C275AD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33D370-BE25-4CF9-8D18-A8B0D6286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32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A482C-C319-43FD-93FF-980D21E2E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3CEB3-10DB-4C6B-B786-6EA61FEAF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74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1005B5-4499-443A-AEC7-4504692A5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06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EFE04-76D2-4EE9-82B4-6CF8BDAEF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215A4-C64A-4FDE-8E67-809F9ECFC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899654-FEE0-4F7C-9F7E-E61364191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96" indent="0">
              <a:buNone/>
              <a:defRPr sz="1400"/>
            </a:lvl2pPr>
            <a:lvl3pPr marL="914391" indent="0">
              <a:buNone/>
              <a:defRPr sz="1200"/>
            </a:lvl3pPr>
            <a:lvl4pPr marL="1371587" indent="0">
              <a:buNone/>
              <a:defRPr sz="1000"/>
            </a:lvl4pPr>
            <a:lvl5pPr marL="1828783" indent="0">
              <a:buNone/>
              <a:defRPr sz="1000"/>
            </a:lvl5pPr>
            <a:lvl6pPr marL="2285978" indent="0">
              <a:buNone/>
              <a:defRPr sz="1000"/>
            </a:lvl6pPr>
            <a:lvl7pPr marL="2743174" indent="0">
              <a:buNone/>
              <a:defRPr sz="1000"/>
            </a:lvl7pPr>
            <a:lvl8pPr marL="3200370" indent="0">
              <a:buNone/>
              <a:defRPr sz="1000"/>
            </a:lvl8pPr>
            <a:lvl9pPr marL="365756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333971-AB39-461C-BCDD-6F82E9DF4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83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7523E-938F-438E-ACC4-357650D6A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C72DA9-4F67-4E76-B94A-2A066F0CC9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96" indent="0">
              <a:buNone/>
              <a:defRPr sz="2800"/>
            </a:lvl2pPr>
            <a:lvl3pPr marL="914391" indent="0">
              <a:buNone/>
              <a:defRPr sz="2400"/>
            </a:lvl3pPr>
            <a:lvl4pPr marL="1371587" indent="0">
              <a:buNone/>
              <a:defRPr sz="2000"/>
            </a:lvl4pPr>
            <a:lvl5pPr marL="1828783" indent="0">
              <a:buNone/>
              <a:defRPr sz="2000"/>
            </a:lvl5pPr>
            <a:lvl6pPr marL="2285978" indent="0">
              <a:buNone/>
              <a:defRPr sz="2000"/>
            </a:lvl6pPr>
            <a:lvl7pPr marL="2743174" indent="0">
              <a:buNone/>
              <a:defRPr sz="2000"/>
            </a:lvl7pPr>
            <a:lvl8pPr marL="3200370" indent="0">
              <a:buNone/>
              <a:defRPr sz="2000"/>
            </a:lvl8pPr>
            <a:lvl9pPr marL="3657565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E2FDD4-868B-425C-9784-E80DB7C01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96" indent="0">
              <a:buNone/>
              <a:defRPr sz="1400"/>
            </a:lvl2pPr>
            <a:lvl3pPr marL="914391" indent="0">
              <a:buNone/>
              <a:defRPr sz="1200"/>
            </a:lvl3pPr>
            <a:lvl4pPr marL="1371587" indent="0">
              <a:buNone/>
              <a:defRPr sz="1000"/>
            </a:lvl4pPr>
            <a:lvl5pPr marL="1828783" indent="0">
              <a:buNone/>
              <a:defRPr sz="1000"/>
            </a:lvl5pPr>
            <a:lvl6pPr marL="2285978" indent="0">
              <a:buNone/>
              <a:defRPr sz="1000"/>
            </a:lvl6pPr>
            <a:lvl7pPr marL="2743174" indent="0">
              <a:buNone/>
              <a:defRPr sz="1000"/>
            </a:lvl7pPr>
            <a:lvl8pPr marL="3200370" indent="0">
              <a:buNone/>
              <a:defRPr sz="1000"/>
            </a:lvl8pPr>
            <a:lvl9pPr marL="365756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4140DD-DF78-4ACA-994A-2C80E820B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78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38DD69-FB8A-4188-BFE4-CBF509E5E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15C50-137C-4155-8543-556E7E213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912B1-2F8B-49C2-9253-FDAAEF5D94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7492B4F-1637-0E93-E000-0BF903E393D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788936" y="6243407"/>
            <a:ext cx="738766" cy="59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15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39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8" indent="-228598" algn="l" defTabSz="91439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3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9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5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80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76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72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7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63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6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1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3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8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4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70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5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C61CA3-A0F9-8FDC-E1F0-6D14C2B74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5B0EE-9B3A-DE76-0ACF-6FCD637B8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3317E-9267-24B8-2BEA-38923B7A69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E4259-8580-2F4D-A4A4-4B3F5E5F547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8348D-FB10-1574-7D55-8E2B559FE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F5C9D-8D42-DD61-48D3-4AF031A710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F667E5-94BC-4E42-ABED-3BDB7CE3E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544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foam.com/documentation/user-guid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foam.org/search/programming+guide/" TargetMode="External"/><Relationship Id="rId4" Type="http://schemas.openxmlformats.org/officeDocument/2006/relationships/hyperlink" Target="https://www.openfoam.com/documentation/overview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047" y="2152993"/>
            <a:ext cx="7890425" cy="2130561"/>
          </a:xfrm>
        </p:spPr>
        <p:txBody>
          <a:bodyPr anchor="b">
            <a:normAutofit/>
          </a:bodyPr>
          <a:lstStyle/>
          <a:p>
            <a:pPr algn="l"/>
            <a:r>
              <a:rPr lang="en-US" sz="6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Diffusion Code in </a:t>
            </a:r>
            <a:r>
              <a:rPr lang="en-US" sz="60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OpenFoam</a:t>
            </a:r>
            <a:endParaRPr lang="en-US" sz="60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" name="Group 1" descr="circles connected by lines">
            <a:extLst>
              <a:ext uri="{FF2B5EF4-FFF2-40B4-BE49-F238E27FC236}">
                <a16:creationId xmlns:a16="http://schemas.microsoft.com/office/drawing/2014/main" id="{698A0E4F-CFB4-48D6-8D5D-D7F7DD3198A1}"/>
              </a:ext>
            </a:extLst>
          </p:cNvPr>
          <p:cNvGrpSpPr/>
          <p:nvPr/>
        </p:nvGrpSpPr>
        <p:grpSpPr>
          <a:xfrm>
            <a:off x="7253582" y="382381"/>
            <a:ext cx="4046706" cy="4853637"/>
            <a:chOff x="6867728" y="1031132"/>
            <a:chExt cx="4046706" cy="4853637"/>
          </a:xfrm>
        </p:grpSpPr>
        <p:cxnSp>
          <p:nvCxnSpPr>
            <p:cNvPr id="8" name="Straight Connector 7" descr="straight line">
              <a:extLst>
                <a:ext uri="{FF2B5EF4-FFF2-40B4-BE49-F238E27FC236}">
                  <a16:creationId xmlns:a16="http://schemas.microsoft.com/office/drawing/2014/main" id="{C765D672-336B-734D-801A-36CBB0354E18}"/>
                </a:ext>
              </a:extLst>
            </p:cNvPr>
            <p:cNvCxnSpPr>
              <a:cxnSpLocks/>
            </p:cNvCxnSpPr>
            <p:nvPr/>
          </p:nvCxnSpPr>
          <p:spPr>
            <a:xfrm>
              <a:off x="7988238" y="2801566"/>
              <a:ext cx="1330860" cy="7481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 descr="straight line">
              <a:extLst>
                <a:ext uri="{FF2B5EF4-FFF2-40B4-BE49-F238E27FC236}">
                  <a16:creationId xmlns:a16="http://schemas.microsoft.com/office/drawing/2014/main" id="{89008531-943E-8C42-82ED-72460A2D10A4}"/>
                </a:ext>
              </a:extLst>
            </p:cNvPr>
            <p:cNvCxnSpPr>
              <a:cxnSpLocks/>
            </p:cNvCxnSpPr>
            <p:nvPr/>
          </p:nvCxnSpPr>
          <p:spPr>
            <a:xfrm>
              <a:off x="9708204" y="1960547"/>
              <a:ext cx="214008" cy="105502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Oval 5" descr="oval shape">
              <a:extLst>
                <a:ext uri="{FF2B5EF4-FFF2-40B4-BE49-F238E27FC236}">
                  <a16:creationId xmlns:a16="http://schemas.microsoft.com/office/drawing/2014/main" id="{9A66A37A-7FB5-194C-B2F8-BB77745D65B0}"/>
                </a:ext>
              </a:extLst>
            </p:cNvPr>
            <p:cNvSpPr/>
            <p:nvPr/>
          </p:nvSpPr>
          <p:spPr>
            <a:xfrm>
              <a:off x="6867728" y="1887166"/>
              <a:ext cx="1303506" cy="130350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 descr="oval shape">
              <a:extLst>
                <a:ext uri="{FF2B5EF4-FFF2-40B4-BE49-F238E27FC236}">
                  <a16:creationId xmlns:a16="http://schemas.microsoft.com/office/drawing/2014/main" id="{9B093669-6BD2-2541-BF99-500AC2759CD6}"/>
                </a:ext>
              </a:extLst>
            </p:cNvPr>
            <p:cNvSpPr/>
            <p:nvPr/>
          </p:nvSpPr>
          <p:spPr>
            <a:xfrm>
              <a:off x="9144000" y="1031132"/>
              <a:ext cx="1031132" cy="103113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 descr="oval shape">
              <a:extLst>
                <a:ext uri="{FF2B5EF4-FFF2-40B4-BE49-F238E27FC236}">
                  <a16:creationId xmlns:a16="http://schemas.microsoft.com/office/drawing/2014/main" id="{EEB60046-7AC0-4C4A-9CA7-4DE66AF0F9E2}"/>
                </a:ext>
              </a:extLst>
            </p:cNvPr>
            <p:cNvSpPr/>
            <p:nvPr/>
          </p:nvSpPr>
          <p:spPr>
            <a:xfrm>
              <a:off x="8598544" y="5000016"/>
              <a:ext cx="884753" cy="88475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" name="Straight Connector 9" descr="straight line">
              <a:extLst>
                <a:ext uri="{FF2B5EF4-FFF2-40B4-BE49-F238E27FC236}">
                  <a16:creationId xmlns:a16="http://schemas.microsoft.com/office/drawing/2014/main" id="{DC6AFA79-D8E3-E745-9969-5BF09667F3B4}"/>
                </a:ext>
              </a:extLst>
            </p:cNvPr>
            <p:cNvCxnSpPr>
              <a:cxnSpLocks/>
              <a:endCxn id="9" idx="7"/>
            </p:cNvCxnSpPr>
            <p:nvPr/>
          </p:nvCxnSpPr>
          <p:spPr>
            <a:xfrm flipH="1">
              <a:off x="9353728" y="4465840"/>
              <a:ext cx="501713" cy="66374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Oval 10" descr="oval shape">
              <a:extLst>
                <a:ext uri="{FF2B5EF4-FFF2-40B4-BE49-F238E27FC236}">
                  <a16:creationId xmlns:a16="http://schemas.microsoft.com/office/drawing/2014/main" id="{398897D7-2466-E540-8D23-AD7AEA562812}"/>
                </a:ext>
              </a:extLst>
            </p:cNvPr>
            <p:cNvSpPr/>
            <p:nvPr/>
          </p:nvSpPr>
          <p:spPr>
            <a:xfrm>
              <a:off x="9144000" y="3015574"/>
              <a:ext cx="1770434" cy="177043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3503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99" y="412137"/>
            <a:ext cx="11029745" cy="64008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Creating Mesh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499" y="1204327"/>
            <a:ext cx="11275553" cy="5241536"/>
          </a:xfrm>
        </p:spPr>
        <p:txBody>
          <a:bodyPr>
            <a:noAutofit/>
          </a:bodyPr>
          <a:lstStyle/>
          <a:p>
            <a:pPr algn="just"/>
            <a:r>
              <a:rPr lang="en-US" sz="20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blockMesh</a:t>
            </a:r>
            <a:endParaRPr lang="en-US" sz="20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sz="20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6EEBDD-7085-AD86-CB41-881479760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32" y="1883622"/>
            <a:ext cx="4728182" cy="41533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6B3513-14A2-59CA-9B6B-EF1D280DE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9371" y="1204327"/>
            <a:ext cx="3176461" cy="32231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855996-077D-1522-6FA6-933BC380CA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7973" y="3513437"/>
            <a:ext cx="3432079" cy="285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3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99" y="412137"/>
            <a:ext cx="11029745" cy="64008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Running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499" y="1204327"/>
            <a:ext cx="11275553" cy="5241536"/>
          </a:xfrm>
        </p:spPr>
        <p:txBody>
          <a:bodyPr>
            <a:noAutofit/>
          </a:bodyPr>
          <a:lstStyle/>
          <a:p>
            <a:pPr algn="just"/>
            <a:r>
              <a:rPr lang="en-US" sz="20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checkMesh</a:t>
            </a:r>
            <a:endParaRPr lang="en-US" sz="20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sz="20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C143F-2C02-4B8E-334D-8326587D9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710" y="1639317"/>
            <a:ext cx="3520745" cy="4877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B5E562-68FF-DD27-91D3-F2DE3134A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7874" y="1639317"/>
            <a:ext cx="5588416" cy="45958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0B4DF9-B0CC-5060-0D0E-76C606F33C2B}"/>
              </a:ext>
            </a:extLst>
          </p:cNvPr>
          <p:cNvSpPr/>
          <p:nvPr/>
        </p:nvSpPr>
        <p:spPr>
          <a:xfrm>
            <a:off x="1641987" y="1927123"/>
            <a:ext cx="2566219" cy="7079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1D97BB0-D505-D59F-CCF5-0A73B4F89ADA}"/>
              </a:ext>
            </a:extLst>
          </p:cNvPr>
          <p:cNvCxnSpPr>
            <a:cxnSpLocks/>
          </p:cNvCxnSpPr>
          <p:nvPr/>
        </p:nvCxnSpPr>
        <p:spPr>
          <a:xfrm flipV="1">
            <a:off x="3057832" y="1588569"/>
            <a:ext cx="0" cy="3385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0A0BB26-06FD-D1AB-3A46-AECC07D82C0A}"/>
              </a:ext>
            </a:extLst>
          </p:cNvPr>
          <p:cNvSpPr txBox="1"/>
          <p:nvPr/>
        </p:nvSpPr>
        <p:spPr>
          <a:xfrm>
            <a:off x="2171305" y="1177771"/>
            <a:ext cx="2421983" cy="3231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/>
              <a:t>Ideal for structured grids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41A5F6-3F6F-4770-5ED0-43E3582E96A4}"/>
              </a:ext>
            </a:extLst>
          </p:cNvPr>
          <p:cNvSpPr/>
          <p:nvPr/>
        </p:nvSpPr>
        <p:spPr>
          <a:xfrm>
            <a:off x="1641987" y="5416489"/>
            <a:ext cx="2782125" cy="10775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CCBB846-EA10-24D6-5EFB-AC6F343DF144}"/>
              </a:ext>
            </a:extLst>
          </p:cNvPr>
          <p:cNvCxnSpPr>
            <a:cxnSpLocks/>
          </p:cNvCxnSpPr>
          <p:nvPr/>
        </p:nvCxnSpPr>
        <p:spPr>
          <a:xfrm flipV="1">
            <a:off x="4431055" y="1371064"/>
            <a:ext cx="731677" cy="44594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80998C9-5B75-F795-5D94-ABB5959193E9}"/>
              </a:ext>
            </a:extLst>
          </p:cNvPr>
          <p:cNvSpPr txBox="1"/>
          <p:nvPr/>
        </p:nvSpPr>
        <p:spPr>
          <a:xfrm>
            <a:off x="5173412" y="377564"/>
            <a:ext cx="5387281" cy="1015663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/>
              <a:t>The boundary definition is correct, and checks for cell-to-face addressing, point usage, and face vertices all passed without issues. The mesh contains 1 continuous region with no disconnected parts.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29A4F9D-0794-427C-310D-D8C815E00024}"/>
              </a:ext>
            </a:extLst>
          </p:cNvPr>
          <p:cNvSpPr/>
          <p:nvPr/>
        </p:nvSpPr>
        <p:spPr>
          <a:xfrm>
            <a:off x="5486400" y="4328938"/>
            <a:ext cx="4129548" cy="7641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4302E0A-4922-5B62-5E9A-0D1908DE3BAA}"/>
              </a:ext>
            </a:extLst>
          </p:cNvPr>
          <p:cNvCxnSpPr>
            <a:cxnSpLocks/>
          </p:cNvCxnSpPr>
          <p:nvPr/>
        </p:nvCxnSpPr>
        <p:spPr>
          <a:xfrm flipV="1">
            <a:off x="7569257" y="3644832"/>
            <a:ext cx="1338367" cy="6535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48E6570-5731-DF55-A79F-7370C988A3FF}"/>
              </a:ext>
            </a:extLst>
          </p:cNvPr>
          <p:cNvSpPr txBox="1"/>
          <p:nvPr/>
        </p:nvSpPr>
        <p:spPr>
          <a:xfrm>
            <a:off x="9022766" y="2928686"/>
            <a:ext cx="2920135" cy="170816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/>
              <a:t>The mesh spans a bounding box from (0 0 0) to (1 1 1) with a maximum aspect ratio of 1, indicating no distortion. Face areas and cell volumes are uniform, with values of 0.0001 and 1e-06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D10AA6F-31AA-D701-2061-1D727E554CE8}"/>
              </a:ext>
            </a:extLst>
          </p:cNvPr>
          <p:cNvSpPr/>
          <p:nvPr/>
        </p:nvSpPr>
        <p:spPr>
          <a:xfrm>
            <a:off x="5464683" y="5277151"/>
            <a:ext cx="4129548" cy="6713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620FC66-83F4-D3AD-2098-E6898B04E388}"/>
              </a:ext>
            </a:extLst>
          </p:cNvPr>
          <p:cNvCxnSpPr>
            <a:cxnSpLocks/>
          </p:cNvCxnSpPr>
          <p:nvPr/>
        </p:nvCxnSpPr>
        <p:spPr>
          <a:xfrm>
            <a:off x="7551174" y="5955285"/>
            <a:ext cx="0" cy="2170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B608F14-099E-1D0D-CCAD-8155C6812908}"/>
              </a:ext>
            </a:extLst>
          </p:cNvPr>
          <p:cNvSpPr txBox="1"/>
          <p:nvPr/>
        </p:nvSpPr>
        <p:spPr>
          <a:xfrm>
            <a:off x="4740390" y="6172305"/>
            <a:ext cx="6202914" cy="78483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/>
              <a:t>The non-orthogonality is ideal with values of 0, skewness is very low at 1.11e-13, boundary openness is near zero which are required for perfect mesh.</a:t>
            </a:r>
          </a:p>
        </p:txBody>
      </p:sp>
    </p:spTree>
    <p:extLst>
      <p:ext uri="{BB962C8B-B14F-4D97-AF65-F5344CB8AC3E}">
        <p14:creationId xmlns:p14="http://schemas.microsoft.com/office/powerpoint/2010/main" val="80975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1" grpId="0" animBg="1"/>
      <p:bldP spid="13" grpId="0" animBg="1"/>
      <p:bldP spid="23" grpId="0" animBg="1"/>
      <p:bldP spid="27" grpId="0" animBg="1"/>
      <p:bldP spid="29" grpId="0" animBg="1"/>
      <p:bldP spid="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99" y="412137"/>
            <a:ext cx="11029745" cy="64008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Test Case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1204327"/>
            <a:ext cx="8611010" cy="3028202"/>
          </a:xfrm>
        </p:spPr>
        <p:txBody>
          <a:bodyPr>
            <a:noAutofit/>
          </a:bodyPr>
          <a:lstStyle/>
          <a:p>
            <a:pPr algn="just"/>
            <a:r>
              <a:rPr lang="en-US" sz="22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 up a simulation involves organizing and configuring files across several directories: system, constant, and 0. Each directory serves a specific purpose in defining the simulation environment, physical properties, and initial conditions</a:t>
            </a:r>
          </a:p>
          <a:p>
            <a:pPr marL="0" indent="0" algn="just">
              <a:buNone/>
            </a:pPr>
            <a:r>
              <a:rPr lang="en-US" sz="22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 Directory: </a:t>
            </a:r>
          </a:p>
          <a:p>
            <a:pPr algn="just"/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0 directory is the initial time directory, where initial conditions for the simulation are specified.</a:t>
            </a:r>
          </a:p>
          <a:p>
            <a:pPr algn="just"/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Include boundary conditions and internal field values</a:t>
            </a:r>
          </a:p>
          <a:p>
            <a:pPr algn="just"/>
            <a:endParaRPr lang="en-US" sz="22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5372FC-CC4E-81BE-1E52-FD5966EDC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406" y="1204326"/>
            <a:ext cx="2095838" cy="20579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0730C0-9509-F987-1D88-B3B536056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620" y="4232528"/>
            <a:ext cx="2466035" cy="25025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73AE8EE-43B5-DCD5-A5C4-EC12E0141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2551" y="4493126"/>
            <a:ext cx="3017782" cy="17984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D0B8742-450A-EBB1-BDA4-D9327F93F3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3229" y="4493126"/>
            <a:ext cx="2933954" cy="18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13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99" y="412137"/>
            <a:ext cx="11029745" cy="640080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00206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Constant Directory</a:t>
            </a:r>
            <a:endParaRPr lang="en-US" sz="4000" b="1" dirty="0">
              <a:solidFill>
                <a:srgbClr val="002060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1204327"/>
            <a:ext cx="7834262" cy="5241536"/>
          </a:xfrm>
        </p:spPr>
        <p:txBody>
          <a:bodyPr>
            <a:noAutofit/>
          </a:bodyPr>
          <a:lstStyle/>
          <a:p>
            <a:pPr algn="just"/>
            <a:r>
              <a:rPr lang="en-US" sz="22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constant directory holds files that describe the physical properties of the simulation and the mesh configuration.</a:t>
            </a:r>
          </a:p>
          <a:p>
            <a:pPr marL="0" indent="0" algn="just">
              <a:buNone/>
            </a:pPr>
            <a:r>
              <a:rPr lang="en-US" sz="22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Transport Properties:</a:t>
            </a:r>
          </a:p>
          <a:p>
            <a:pPr algn="just"/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Defines physical properties such as the diffusion coefficient.</a:t>
            </a:r>
          </a:p>
          <a:p>
            <a:pPr algn="just"/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Critical for specifying how materials behave during the simulation.</a:t>
            </a:r>
          </a:p>
          <a:p>
            <a:pPr marL="0" indent="0" algn="just">
              <a:buNone/>
            </a:pPr>
            <a:endParaRPr lang="en-US" sz="20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buNone/>
            </a:pPr>
            <a:r>
              <a:rPr lang="en-US" sz="22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PolyMesh</a:t>
            </a:r>
            <a:endParaRPr lang="en-US" sz="22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Contains mesh files like </a:t>
            </a:r>
            <a:r>
              <a:rPr lang="en-US" sz="20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blockMeshDict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used to define the geometry and mesh structure.</a:t>
            </a:r>
          </a:p>
          <a:p>
            <a:pPr algn="just"/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Specifies the mesh type, resolution, and boundaries.</a:t>
            </a:r>
          </a:p>
          <a:p>
            <a:pPr algn="just"/>
            <a:endParaRPr lang="en-US" sz="20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04B6FF-3402-F626-1B87-614AE8E36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762" y="1839557"/>
            <a:ext cx="3479181" cy="17000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EAC7EE-7D0C-ED81-1D09-852E55C99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106" y="3825095"/>
            <a:ext cx="2921138" cy="213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4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99" y="412137"/>
            <a:ext cx="11029745" cy="64008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System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1204327"/>
            <a:ext cx="7322984" cy="5241536"/>
          </a:xfrm>
        </p:spPr>
        <p:txBody>
          <a:bodyPr>
            <a:noAutofit/>
          </a:bodyPr>
          <a:lstStyle/>
          <a:p>
            <a:pPr algn="just"/>
            <a:r>
              <a:rPr lang="en-US" sz="22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system directory contains files that control the overall simulation setup, including time-stepping, numerical schemes, and solver settings.</a:t>
            </a:r>
          </a:p>
          <a:p>
            <a:pPr algn="just"/>
            <a:endParaRPr lang="en-US" sz="22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buNone/>
            </a:pPr>
            <a:endParaRPr lang="en-US" sz="22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buNone/>
            </a:pPr>
            <a:endParaRPr lang="en-US" sz="22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buNone/>
            </a:pPr>
            <a:endParaRPr lang="en-US" sz="22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buNone/>
            </a:pPr>
            <a:r>
              <a:rPr lang="en-US" sz="22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 </a:t>
            </a:r>
            <a:r>
              <a:rPr lang="en-US" sz="22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Dict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</a:p>
          <a:p>
            <a:pPr algn="just"/>
            <a:r>
              <a:rPr lang="en-US" sz="22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Manages the simulation's start and end times, time step size, and data output frequency.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969674-94DD-712D-FF18-DC7E40ED1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843" y="1204327"/>
            <a:ext cx="3398815" cy="55630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D50F7E-BCB8-F3D5-5554-30AE1A81A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1704" y="2394056"/>
            <a:ext cx="2508480" cy="143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2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99" y="412137"/>
            <a:ext cx="11029745" cy="64008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40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FvSchemes</a:t>
            </a:r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499" y="1204327"/>
            <a:ext cx="6251269" cy="5348442"/>
          </a:xfrm>
        </p:spPr>
        <p:txBody>
          <a:bodyPr>
            <a:noAutofit/>
          </a:bodyPr>
          <a:lstStyle/>
          <a:p>
            <a:pPr algn="just"/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Specifies the numerical schemes for discretizing differential equations.</a:t>
            </a:r>
          </a:p>
          <a:p>
            <a:pPr algn="just"/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Controls the accuracy and stability of the solution.</a:t>
            </a:r>
          </a:p>
          <a:p>
            <a:pPr marL="0" indent="0" algn="just">
              <a:buNone/>
            </a:pPr>
            <a:r>
              <a:rPr lang="en-US" sz="20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ddtSchemes</a:t>
            </a:r>
            <a:endParaRPr lang="en-US" sz="20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sz="18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CrankNicolson</a:t>
            </a:r>
            <a:r>
              <a:rPr lang="en-US" sz="18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1: </a:t>
            </a:r>
            <a:r>
              <a:rPr lang="en-US" sz="18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time discretization scheme that blends implicit and explicit methods (Crank-Nicolson) with a weighting factor of 1 (fully implicit). It provides second-order accuracy in time and stability for transient simulations.</a:t>
            </a:r>
          </a:p>
          <a:p>
            <a:pPr marL="0" indent="0" algn="just">
              <a:buNone/>
            </a:pPr>
            <a:r>
              <a:rPr lang="en-US" sz="20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gradSchemes</a:t>
            </a:r>
            <a:endParaRPr lang="en-US" sz="20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sz="18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Gauss none: </a:t>
            </a:r>
            <a:r>
              <a:rPr lang="en-US" sz="18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gradient scheme specified, but a more detailed gradient scheme is defined below.</a:t>
            </a:r>
          </a:p>
          <a:p>
            <a:pPr algn="just"/>
            <a:r>
              <a:rPr lang="en-US" sz="18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cellMDLimited</a:t>
            </a:r>
            <a:r>
              <a:rPr lang="en-US" sz="18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Gauss linear 1: </a:t>
            </a:r>
            <a:r>
              <a:rPr lang="en-US" sz="18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second-order gradient scheme using cell-based limited differencing (to prevent oscillations), suitable for capturing smooth gradients while avoiding unphysical results near discontinuities.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9355D9-81AE-07CC-E861-B95275984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518" y="1311232"/>
            <a:ext cx="4023807" cy="524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6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99" y="412137"/>
            <a:ext cx="11029745" cy="64008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40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FvSchemes</a:t>
            </a:r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499" y="1204326"/>
            <a:ext cx="11029745" cy="536362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divSchemes</a:t>
            </a:r>
            <a:endParaRPr lang="en-US" sz="20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sz="18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div(</a:t>
            </a:r>
            <a:r>
              <a:rPr lang="en-US" sz="18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phi,T</a:t>
            </a:r>
            <a:r>
              <a:rPr lang="en-US" sz="18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Gauss </a:t>
            </a:r>
            <a:r>
              <a:rPr lang="en-US" sz="18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SuperBee</a:t>
            </a:r>
            <a:r>
              <a:rPr lang="en-US" sz="18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sz="18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The </a:t>
            </a:r>
            <a:r>
              <a:rPr lang="en-US" sz="18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SuperBee</a:t>
            </a:r>
            <a:r>
              <a:rPr lang="en-US" sz="18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limiter is a high-resolution scheme for flux calculation. It reduces numerical diffusion while maintaining stability in capturing sharp gradients</a:t>
            </a:r>
            <a:r>
              <a:rPr lang="en-US" sz="18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0" indent="0" algn="just">
              <a:buNone/>
            </a:pPr>
            <a:r>
              <a:rPr lang="en-US" sz="20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laplacianSchemes</a:t>
            </a:r>
            <a:endParaRPr lang="en-US" sz="20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sz="18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laplacian</a:t>
            </a:r>
            <a:r>
              <a:rPr lang="en-US" sz="18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(DT,T) Gauss linear orthogonal: </a:t>
            </a:r>
            <a:r>
              <a:rPr lang="en-US" sz="18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uses the Gauss theorem to compute </a:t>
            </a:r>
            <a:r>
              <a:rPr lang="en-US" sz="18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laplacians</a:t>
            </a:r>
            <a:r>
              <a:rPr lang="en-US" sz="18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with linear interpolation, assuming orthogonal mesh cells. It provides accurate diffusion terms in problems where the mesh is mostly aligned with the physical domain.</a:t>
            </a:r>
          </a:p>
          <a:p>
            <a:pPr marL="0" indent="0" algn="just">
              <a:buNone/>
            </a:pPr>
            <a:r>
              <a:rPr lang="en-US" sz="20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interpolationSchemes</a:t>
            </a:r>
            <a:endParaRPr lang="en-US" sz="20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sz="18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linear: </a:t>
            </a:r>
            <a:r>
              <a:rPr lang="en-US" sz="18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basic second-order linear interpolation scheme, suitable for cases where smooth variations between cell values are expected.</a:t>
            </a:r>
          </a:p>
          <a:p>
            <a:pPr marL="0" indent="0" algn="just">
              <a:buNone/>
            </a:pPr>
            <a:r>
              <a:rPr lang="en-US" sz="20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snGradSchemes</a:t>
            </a:r>
            <a:endParaRPr lang="en-US" sz="20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buNone/>
            </a:pPr>
            <a:r>
              <a:rPr lang="en-US" sz="18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Orthogonal: </a:t>
            </a:r>
            <a:r>
              <a:rPr lang="en-US" sz="18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orthogonal gradient scheme assumes that cell faces are perfectly perpendicular to the direction of gradient calculation, which simplifies and improves gradient accuracy when the mesh is orthogonal.</a:t>
            </a:r>
          </a:p>
          <a:p>
            <a:pPr algn="just"/>
            <a:endParaRPr lang="en-US" sz="16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92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99" y="412137"/>
            <a:ext cx="11029745" cy="640080"/>
          </a:xfrm>
        </p:spPr>
        <p:txBody>
          <a:bodyPr>
            <a:normAutofit/>
          </a:bodyPr>
          <a:lstStyle/>
          <a:p>
            <a:r>
              <a:rPr lang="en-US" sz="40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FvSolution</a:t>
            </a:r>
            <a:endParaRPr lang="en-US" sz="4000" b="1" dirty="0">
              <a:solidFill>
                <a:srgbClr val="002060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499" y="1204327"/>
            <a:ext cx="6251269" cy="5241536"/>
          </a:xfrm>
        </p:spPr>
        <p:txBody>
          <a:bodyPr>
            <a:noAutofit/>
          </a:bodyPr>
          <a:lstStyle/>
          <a:p>
            <a:pPr algn="just"/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Contains solver settings and tolerance criteria for iterative solvers.</a:t>
            </a:r>
          </a:p>
          <a:p>
            <a:pPr algn="just"/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Defines how equations are solved during the simulation.</a:t>
            </a:r>
          </a:p>
          <a:p>
            <a:pPr marL="0" indent="0" algn="just">
              <a:buNone/>
            </a:pPr>
            <a:r>
              <a:rPr lang="en-US" sz="18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solvers: 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Uses PCG (Preconditioned Conjugate Gradient) for solving the temperature field with DIC (Diagonal Incomplete Cholesky) as a preconditioner for improved convergence. </a:t>
            </a:r>
          </a:p>
          <a:p>
            <a:pPr marL="0" indent="0" algn="just">
              <a:buNone/>
            </a:pPr>
            <a:r>
              <a:rPr lang="en-US" sz="16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PISOnCorrectors</a:t>
            </a: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Performs 2 corrector steps to enhance accuracy in transient simulations with no additional corrections for non-orthogonal meshes</a:t>
            </a:r>
          </a:p>
          <a:p>
            <a:pPr marL="0" indent="0">
              <a:buNone/>
            </a:pPr>
            <a:r>
              <a:rPr lang="en-US" sz="16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SIMPLEnNonOrthogonalCorrectors</a:t>
            </a: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non-orthogonal corrections applied, simplifying the solver approach.</a:t>
            </a:r>
          </a:p>
          <a:p>
            <a:pPr marL="0" indent="0" algn="just">
              <a:buNone/>
            </a:pPr>
            <a:r>
              <a:rPr lang="en-US" sz="16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relaxationFactors</a:t>
            </a: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Sets a relaxation factor for temperature to stabilize iterations and enhance convergence.</a:t>
            </a:r>
          </a:p>
          <a:p>
            <a:pPr algn="just"/>
            <a:endParaRPr lang="en-US" sz="20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9B97C7-FD2C-0918-CE78-ADC028650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617" y="1321076"/>
            <a:ext cx="4023715" cy="498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90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99" y="412137"/>
            <a:ext cx="11029745" cy="640080"/>
          </a:xfrm>
        </p:spPr>
        <p:txBody>
          <a:bodyPr>
            <a:normAutofit/>
          </a:bodyPr>
          <a:lstStyle/>
          <a:p>
            <a:r>
              <a:rPr lang="en-US" sz="40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decompasePar</a:t>
            </a:r>
            <a:endParaRPr lang="en-US" sz="4000" b="1" dirty="0">
              <a:solidFill>
                <a:srgbClr val="002060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499" y="1204327"/>
            <a:ext cx="6634727" cy="5241536"/>
          </a:xfrm>
        </p:spPr>
        <p:txBody>
          <a:bodyPr>
            <a:noAutofit/>
          </a:bodyPr>
          <a:lstStyle/>
          <a:p>
            <a:pPr algn="just"/>
            <a:r>
              <a:rPr lang="en-US" sz="20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numberOfSubdomains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Specifies that the computational domain will be divided into 9 subdomains, allowing for parallel processing to improve computational efficiency and reduce simulation time.</a:t>
            </a:r>
          </a:p>
          <a:p>
            <a:pPr algn="just"/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method hierarchical: 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Indicates the use of a hierarchical method for domain decomposition. This method organizes subdomains in a hierarchical structure, optimizing the load balance and communication between processors.</a:t>
            </a:r>
          </a:p>
          <a:p>
            <a:pPr algn="just"/>
            <a:r>
              <a:rPr lang="en-US" sz="20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coeffsn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(3 3 1): 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Defines the decomposition coefficients. In this case, the domain is split into 3 subdomains in the x-direction, 3 in the y-direction, and 1 in the z-direction, effectively partitioning the computational space for parallel execution.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CDEE5B-590B-0E08-45DD-C1BD8E15F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943" y="2042329"/>
            <a:ext cx="4626221" cy="277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0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99" y="412137"/>
            <a:ext cx="11029745" cy="64008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Running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499" y="1204327"/>
            <a:ext cx="11275553" cy="5241536"/>
          </a:xfrm>
        </p:spPr>
        <p:txBody>
          <a:bodyPr>
            <a:noAutofit/>
          </a:bodyPr>
          <a:lstStyle/>
          <a:p>
            <a:pPr algn="just"/>
            <a:r>
              <a:rPr lang="en-US" sz="20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myDiffusionFoam</a:t>
            </a:r>
            <a:endParaRPr lang="en-US" sz="20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sz="20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702582-1781-6018-03CD-D1E8D3253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517" y="1620613"/>
            <a:ext cx="7925412" cy="458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9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Diffusion Equation</a:t>
            </a:r>
            <a:endParaRPr lang="en-US" sz="4000" b="1" dirty="0">
              <a:solidFill>
                <a:srgbClr val="002060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3C1D5B-11AC-48D7-B0A0-63BC88617D6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44499" y="1523999"/>
                <a:ext cx="11118235" cy="4532671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500"/>
                  </a:spcBef>
                  <a:defRPr/>
                </a:pP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The diffusion equation is a partial differential equation which describes density fluctuations in a material undergoing diffusion.</a:t>
                </a:r>
              </a:p>
              <a:p>
                <a:pPr>
                  <a:spcBef>
                    <a:spcPts val="500"/>
                  </a:spcBef>
                  <a:defRPr/>
                </a:pPr>
                <a:r>
                  <a:rPr lang="en-US" sz="24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3D diffusion equation is as,</a:t>
                </a:r>
              </a:p>
              <a:p>
                <a:pPr marL="0" indent="0">
                  <a:spcBef>
                    <a:spcPts val="50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𝐷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∇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𝑢</m:t>
                      </m:r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50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𝐷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𝑢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𝜕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𝑢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𝜕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𝑢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𝜕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400" i="1" dirty="0">
                  <a:solidFill>
                    <a:srgbClr val="002060"/>
                  </a:solidFill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500"/>
                  </a:spcBef>
                  <a:buNone/>
                  <a:defRPr/>
                </a:pPr>
                <a:r>
                  <a:rPr kumimoji="0" lang="en-US" sz="24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ea typeface="+mn-ea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4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𝑢</m:t>
                    </m:r>
                    <m:d>
                      <m:dPr>
                        <m:ctrlPr>
                          <a:rPr kumimoji="0" lang="en-US" sz="240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kumimoji="0" lang="en-US" sz="2400" i="1" u="none" strike="noStrike" kern="1200" cap="none" spc="0" normalizeH="0" baseline="0" noProof="0" dirty="0" err="1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𝑥</m:t>
                        </m:r>
                        <m:r>
                          <a:rPr kumimoji="0" lang="en-US" sz="2400" i="1" u="none" strike="noStrike" kern="1200" cap="none" spc="0" normalizeH="0" baseline="0" noProof="0" dirty="0" err="1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kumimoji="0" lang="en-US" sz="2400" i="1" u="none" strike="noStrike" kern="1200" cap="none" spc="0" normalizeH="0" baseline="0" noProof="0" dirty="0" err="1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𝑦</m:t>
                        </m:r>
                        <m:r>
                          <a:rPr kumimoji="0" lang="en-US" sz="2400" i="1" u="none" strike="noStrike" kern="1200" cap="none" spc="0" normalizeH="0" baseline="0" noProof="0" dirty="0" err="1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kumimoji="0" lang="en-US" sz="2400" i="1" u="none" strike="noStrike" kern="1200" cap="none" spc="0" normalizeH="0" baseline="0" noProof="0" dirty="0" err="1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𝑧</m:t>
                        </m:r>
                        <m:r>
                          <a:rPr kumimoji="0" lang="en-US" sz="2400" i="1" u="none" strike="noStrike" kern="1200" cap="none" spc="0" normalizeH="0" baseline="0" noProof="0" dirty="0" err="1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kumimoji="0" lang="en-US" sz="2400" i="1" u="none" strike="noStrike" kern="1200" cap="none" spc="0" normalizeH="0" baseline="0" noProof="0" dirty="0" err="1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𝑡</m:t>
                        </m:r>
                      </m:e>
                    </m:d>
                    <m:r>
                      <a:rPr kumimoji="0" lang="en-US" sz="24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=</m:t>
                    </m:r>
                    <m:r>
                      <a:rPr kumimoji="0" lang="en-US" sz="24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𝑄𝑢𝑎𝑛𝑡𝑖𝑡𝑦</m:t>
                    </m:r>
                    <m:r>
                      <a:rPr kumimoji="0" lang="en-US" sz="24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 </m:t>
                    </m:r>
                    <m:r>
                      <a:rPr kumimoji="0" lang="en-US" sz="24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𝑜𝑓</m:t>
                    </m:r>
                    <m:r>
                      <a:rPr kumimoji="0" lang="en-US" sz="24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 </m:t>
                    </m:r>
                    <m:r>
                      <a:rPr kumimoji="0" lang="en-US" sz="24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𝐼𝑛𝑡𝑒𝑟𝑒𝑠𝑡</m:t>
                    </m:r>
                    <m:r>
                      <a:rPr kumimoji="0" lang="en-US" sz="24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 </m:t>
                    </m:r>
                    <m:d>
                      <m:dPr>
                        <m:ctrlPr>
                          <a:rPr kumimoji="0" lang="en-US" sz="240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kumimoji="0" lang="en-US" sz="240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𝑒</m:t>
                        </m:r>
                        <m:r>
                          <a:rPr kumimoji="0" lang="en-US" sz="240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.</m:t>
                        </m:r>
                        <m:r>
                          <a:rPr kumimoji="0" lang="en-US" sz="240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𝑔</m:t>
                        </m:r>
                        <m:r>
                          <a:rPr kumimoji="0" lang="en-US" sz="240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. </m:t>
                        </m:r>
                        <m:r>
                          <a:rPr kumimoji="0" lang="en-US" sz="240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𝑇𝑒𝑚𝑝𝑒𝑟𝑎𝑡𝑢𝑟𝑒</m:t>
                        </m:r>
                      </m:e>
                    </m:d>
                  </m:oMath>
                </a14:m>
                <a:endParaRPr kumimoji="0" lang="en-US" sz="2400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500"/>
                  </a:spcBef>
                  <a:buNone/>
                  <a:defRPr/>
                </a:pPr>
                <a:r>
                  <a:rPr kumimoji="0" lang="en-US" sz="24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ea typeface="+mn-ea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𝐷</m:t>
                    </m:r>
                    <m:r>
                      <a:rPr kumimoji="0" lang="en-US" sz="24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=</m:t>
                    </m:r>
                    <m:r>
                      <a:rPr kumimoji="0" lang="en-US" sz="24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𝐷𝑖𝑓𝑓𝑢𝑠𝑖𝑣𝑒</m:t>
                    </m:r>
                    <m:r>
                      <a:rPr kumimoji="0" lang="en-US" sz="24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 </m:t>
                    </m:r>
                    <m:r>
                      <a:rPr kumimoji="0" lang="en-US" sz="24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𝐶𝑜𝑒𝑓𝑓𝑖𝑐𝑖𝑒𝑛𝑡</m:t>
                    </m:r>
                  </m:oMath>
                </a14:m>
                <a:endPara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500"/>
                  </a:spcBef>
                  <a:buNone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∇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=Laplacian Operator</a:t>
                </a:r>
              </a:p>
              <a:p>
                <a:pPr marL="0" indent="0">
                  <a:spcBef>
                    <a:spcPts val="500"/>
                  </a:spcBef>
                  <a:buNone/>
                  <a:defRPr/>
                </a:pPr>
                <a:endPara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>
                  <a:spcBef>
                    <a:spcPts val="500"/>
                  </a:spcBef>
                  <a:defRPr/>
                </a:pPr>
                <a:endPara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685793" marR="0" lvl="1" indent="-228598" algn="l" defTabSz="914391" rtl="0" eaLnBrk="1" fontAlgn="auto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Courier New" panose="02070309020205020404" pitchFamily="49" charset="0"/>
                  <a:buChar char="o"/>
                  <a:tabLst/>
                  <a:defRPr/>
                </a:pPr>
                <a:endPara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457195" lvl="1" indent="0">
                  <a:buNone/>
                </a:pPr>
                <a:endParaRPr lang="en-US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3C1D5B-11AC-48D7-B0A0-63BC88617D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44499" y="1523999"/>
                <a:ext cx="11118235" cy="4532671"/>
              </a:xfrm>
              <a:blipFill>
                <a:blip r:embed="rId3"/>
                <a:stretch>
                  <a:fillRect l="-768" t="-941" r="-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038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F81A4-1ABC-8794-7314-69E68E9DE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CB866-A9F4-3F7E-E947-C4DACF2FA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99" y="412137"/>
            <a:ext cx="11029745" cy="640080"/>
          </a:xfrm>
        </p:spPr>
        <p:txBody>
          <a:bodyPr>
            <a:normAutofit/>
          </a:bodyPr>
          <a:lstStyle/>
          <a:p>
            <a:r>
              <a:rPr lang="en-US" sz="4000" b="1" dirty="0" err="1">
                <a:solidFill>
                  <a:srgbClr val="00206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Paraview</a:t>
            </a:r>
            <a:endParaRPr lang="en-US" sz="4000" b="1" dirty="0">
              <a:solidFill>
                <a:srgbClr val="002060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D0D39-36A5-96EF-5E14-C2295906662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499" y="1204327"/>
            <a:ext cx="11275553" cy="5241536"/>
          </a:xfrm>
        </p:spPr>
        <p:txBody>
          <a:bodyPr>
            <a:noAutofit/>
          </a:bodyPr>
          <a:lstStyle/>
          <a:p>
            <a:pPr algn="just"/>
            <a:r>
              <a:rPr lang="en-US" sz="20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ParaView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is an open-source, multi-platform data analysis and visualization application.</a:t>
            </a:r>
          </a:p>
          <a:p>
            <a:pPr algn="just"/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 is particularly well-suited for visualizing large datasets generated by simulations like those in </a:t>
            </a:r>
            <a:r>
              <a:rPr lang="en-US" sz="20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OpenFOAM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/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 uses visualization tools like Slice, Contour, Glyph, and Streamlines for exploring the results better. Further, we can also adjust visualization settings like Color Maps, Opacity, and Filters for detailed analysis.</a:t>
            </a:r>
          </a:p>
          <a:p>
            <a:pPr algn="just"/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open a case in </a:t>
            </a:r>
            <a:r>
              <a:rPr lang="en-US" sz="20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Paraview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 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can simply do that by following below commands.</a:t>
            </a:r>
          </a:p>
          <a:p>
            <a:pPr lvl="1" algn="just"/>
            <a:r>
              <a:rPr lang="en-US" sz="18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Navigate to your case directory</a:t>
            </a:r>
          </a:p>
          <a:p>
            <a:pPr marL="457195" lvl="1" indent="0" algn="just">
              <a:buNone/>
            </a:pPr>
            <a:r>
              <a:rPr lang="en-US" sz="18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                                  </a:t>
            </a:r>
            <a:r>
              <a:rPr lang="en-US" sz="18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cd &lt;path-to-your-case-directory&gt;</a:t>
            </a:r>
          </a:p>
          <a:p>
            <a:pPr lvl="1" algn="just"/>
            <a:r>
              <a:rPr lang="en-US" sz="18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the .foam file (Makes a dummy file)</a:t>
            </a:r>
          </a:p>
          <a:p>
            <a:pPr marL="457195" lvl="1" indent="0" algn="just">
              <a:buNone/>
            </a:pPr>
            <a:r>
              <a:rPr lang="en-US" sz="18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                                               </a:t>
            </a:r>
            <a:r>
              <a:rPr lang="en-US" sz="18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touch </a:t>
            </a:r>
            <a:r>
              <a:rPr lang="en-US" sz="18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case.foam</a:t>
            </a:r>
            <a:endParaRPr lang="en-US" sz="18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 algn="just"/>
            <a:r>
              <a:rPr lang="en-US" sz="18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Launch </a:t>
            </a:r>
            <a:r>
              <a:rPr lang="en-US" sz="18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ParaView</a:t>
            </a:r>
            <a:endParaRPr lang="en-US" sz="18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195" lvl="1" indent="0" algn="just">
              <a:buNone/>
            </a:pPr>
            <a:r>
              <a:rPr lang="en-US" sz="18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                                                      </a:t>
            </a:r>
            <a:r>
              <a:rPr lang="en-US" sz="18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paraview</a:t>
            </a:r>
            <a:endParaRPr lang="en-US" sz="18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 algn="just"/>
            <a:r>
              <a:rPr lang="en-US" sz="18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</a:t>
            </a:r>
            <a:r>
              <a:rPr lang="en-US" sz="18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ParaView</a:t>
            </a:r>
            <a:r>
              <a:rPr lang="en-US" sz="18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go to File &gt; Open, select </a:t>
            </a:r>
            <a:r>
              <a:rPr lang="en-US" sz="18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case.foam</a:t>
            </a:r>
            <a:r>
              <a:rPr lang="en-US" sz="18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and click OK. Then, click Apply to load the data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0" indent="0" algn="just">
              <a:buNone/>
            </a:pPr>
            <a:endParaRPr lang="en-US" sz="20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153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99" y="412137"/>
            <a:ext cx="11029745" cy="64008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499" y="1204327"/>
            <a:ext cx="11275553" cy="5241536"/>
          </a:xfrm>
        </p:spPr>
        <p:txBody>
          <a:bodyPr>
            <a:noAutofit/>
          </a:bodyPr>
          <a:lstStyle/>
          <a:p>
            <a:pPr algn="just"/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Results in </a:t>
            </a:r>
            <a:r>
              <a:rPr lang="en-US" sz="20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Paraview</a:t>
            </a:r>
            <a:endParaRPr lang="en-US" sz="20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buNone/>
            </a:pPr>
            <a:endParaRPr lang="en-US" sz="20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sz="20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araView 5.12.0-RC3 2024-07-28 14-39-38">
            <a:hlinkClick r:id="" action="ppaction://media"/>
            <a:extLst>
              <a:ext uri="{FF2B5EF4-FFF2-40B4-BE49-F238E27FC236}">
                <a16:creationId xmlns:a16="http://schemas.microsoft.com/office/drawing/2014/main" id="{2DC86657-1B90-B9B1-0719-5E07CC47AA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65109" y="1701083"/>
            <a:ext cx="8715623" cy="450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6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99" y="412137"/>
            <a:ext cx="11029745" cy="64008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Running Simulation –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499" y="1204327"/>
            <a:ext cx="11275553" cy="5241536"/>
          </a:xfrm>
        </p:spPr>
        <p:txBody>
          <a:bodyPr>
            <a:noAutofit/>
          </a:bodyPr>
          <a:lstStyle/>
          <a:p>
            <a:pPr algn="just"/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Performing another example using different initial and boundary conditions.</a:t>
            </a:r>
          </a:p>
          <a:p>
            <a:pPr algn="just"/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Initial Heat Distribution was taken as,</a:t>
            </a:r>
          </a:p>
          <a:p>
            <a:pPr algn="just"/>
            <a:endParaRPr lang="en-US" sz="20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Boundary conditions were taken as,</a:t>
            </a:r>
          </a:p>
          <a:p>
            <a:pPr marL="0" indent="0" algn="just">
              <a:buNone/>
            </a:pPr>
            <a:endParaRPr lang="en-US" sz="20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buNone/>
            </a:pPr>
            <a:r>
              <a:rPr lang="en-US" sz="18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Where l = min , r = max for each axis.</a:t>
            </a:r>
          </a:p>
          <a:p>
            <a:pPr algn="just"/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Initial condition and Boundary conditions were set using swak4Foam.</a:t>
            </a:r>
          </a:p>
          <a:p>
            <a:pPr marL="0" indent="0" algn="just">
              <a:buNone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Swak4Foam:</a:t>
            </a:r>
          </a:p>
          <a:p>
            <a:pPr algn="just"/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swak4Foam integrates with </a:t>
            </a:r>
            <a:r>
              <a:rPr lang="en-US" sz="20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OpenFOAM's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function object framework, allowing users to perform complex data processing and output.</a:t>
            </a:r>
          </a:p>
          <a:p>
            <a:pPr algn="just"/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 objects can be used for real-time data monitoring, custom post-processing, and field manipulation during the simulation.</a:t>
            </a:r>
            <a:endParaRPr lang="en-US" sz="20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3C2B21-1B3D-14B3-2299-AEE998E1D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920" y="2039934"/>
            <a:ext cx="2209992" cy="3200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7659A2-BEA6-6501-06BB-1737D5E5A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5797" y="2890783"/>
            <a:ext cx="1356478" cy="30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4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99" y="412137"/>
            <a:ext cx="11029745" cy="64008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Boundary Conditions– Example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18EFA8-1B12-0A53-D261-A1F3FFA5E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99" y="3504287"/>
            <a:ext cx="6912573" cy="3092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067684-BABA-1648-5764-E320D8BBC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300" y="1219008"/>
            <a:ext cx="4633362" cy="22099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5D53CC-7149-0616-1E8C-71D9D82A764C}"/>
              </a:ext>
            </a:extLst>
          </p:cNvPr>
          <p:cNvSpPr txBox="1"/>
          <p:nvPr/>
        </p:nvSpPr>
        <p:spPr>
          <a:xfrm>
            <a:off x="2193781" y="1847364"/>
            <a:ext cx="29681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rgbClr val="002060"/>
                </a:solidFill>
              </a:rPr>
              <a:t>funkySetFieldsDict</a:t>
            </a:r>
            <a:endParaRPr lang="en-US" sz="2200" dirty="0">
              <a:solidFill>
                <a:srgbClr val="0020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E71A69-5BC5-7BDF-2752-EAC6B2B2F396}"/>
              </a:ext>
            </a:extLst>
          </p:cNvPr>
          <p:cNvSpPr txBox="1"/>
          <p:nvPr/>
        </p:nvSpPr>
        <p:spPr>
          <a:xfrm>
            <a:off x="7498285" y="4938742"/>
            <a:ext cx="31598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rgbClr val="002060"/>
                </a:solidFill>
              </a:rPr>
              <a:t>funkySetFields</a:t>
            </a:r>
            <a:r>
              <a:rPr lang="en-US" sz="2200" dirty="0">
                <a:solidFill>
                  <a:srgbClr val="002060"/>
                </a:solidFill>
              </a:rPr>
              <a:t> –time 0</a:t>
            </a:r>
          </a:p>
        </p:txBody>
      </p:sp>
    </p:spTree>
    <p:extLst>
      <p:ext uri="{BB962C8B-B14F-4D97-AF65-F5344CB8AC3E}">
        <p14:creationId xmlns:p14="http://schemas.microsoft.com/office/powerpoint/2010/main" val="387053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99" y="412137"/>
            <a:ext cx="11029745" cy="64008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Results– Example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0317B7-06F6-1E40-FFED-E3B7CD607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273" y="1793391"/>
            <a:ext cx="4973075" cy="39467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4471C7-774E-75A0-AD0A-9B68CF07E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935" y="1828879"/>
            <a:ext cx="4348813" cy="391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89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99" y="412137"/>
            <a:ext cx="11029745" cy="64008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68C6DC-9E0D-9288-2181-13CCEABB258E}"/>
              </a:ext>
            </a:extLst>
          </p:cNvPr>
          <p:cNvSpPr txBox="1"/>
          <p:nvPr/>
        </p:nvSpPr>
        <p:spPr>
          <a:xfrm>
            <a:off x="580102" y="1319669"/>
            <a:ext cx="856389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https://www.openfoam.com/documentation/user-guide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https://www.openfoam.com/documentation/overview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https://openfoam.org/search/programming+guide/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92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99" y="412137"/>
            <a:ext cx="10951087" cy="64008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Code Development in </a:t>
            </a:r>
            <a:r>
              <a:rPr lang="en-US" sz="40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OpenFOAM</a:t>
            </a:r>
            <a:endParaRPr lang="en-US" sz="4000" b="1" dirty="0">
              <a:solidFill>
                <a:srgbClr val="002060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499" y="1314800"/>
            <a:ext cx="11167397" cy="3313472"/>
          </a:xfrm>
        </p:spPr>
        <p:txBody>
          <a:bodyPr>
            <a:noAutofit/>
          </a:bodyPr>
          <a:lstStyle/>
          <a:p>
            <a:pPr algn="just">
              <a:spcBef>
                <a:spcPts val="500"/>
              </a:spcBef>
              <a:defRPr/>
            </a:pPr>
            <a:r>
              <a:rPr kumimoji="0" lang="en-US" sz="220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OpenFOAM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(Open Field Operation and Manipulation) is an open-source CFD toolkit designed for a wide range of applications, including fluid dynamics, heat transfer, and chemical reactions.</a:t>
            </a:r>
          </a:p>
          <a:p>
            <a:pPr algn="just">
              <a:spcBef>
                <a:spcPts val="500"/>
              </a:spcBef>
              <a:defRPr/>
            </a:pP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It provides a comprehensive suite of solvers, utilities, and libraries, enabling users to model complex physical processes.</a:t>
            </a:r>
          </a:p>
          <a:p>
            <a:pPr algn="just">
              <a:spcBef>
                <a:spcPts val="500"/>
              </a:spcBef>
              <a:defRPr/>
            </a:pPr>
            <a:r>
              <a:rPr kumimoji="0" lang="en-US" sz="220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OpenFOAM's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architecture is modular and object-oriented, facilitating the development of custom solvers and utilities. </a:t>
            </a:r>
          </a:p>
          <a:p>
            <a:pPr algn="just">
              <a:spcBef>
                <a:spcPts val="500"/>
              </a:spcBef>
              <a:defRPr/>
            </a:pP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This design allows users to extend existing functionalities or create new ones by leveraging a vast library of pre-defined classes and functions.</a:t>
            </a:r>
          </a:p>
          <a:p>
            <a:pPr>
              <a:spcBef>
                <a:spcPts val="500"/>
              </a:spcBef>
              <a:defRPr/>
            </a:pP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842E41-B978-F16E-A8D7-AD080397F3BD}"/>
              </a:ext>
            </a:extLst>
          </p:cNvPr>
          <p:cNvSpPr txBox="1"/>
          <p:nvPr/>
        </p:nvSpPr>
        <p:spPr>
          <a:xfrm>
            <a:off x="444499" y="4628272"/>
            <a:ext cx="8131278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The implementation of solvers and utilities typically involves writing C++ source files (.C) and header files (.H). These files define the core functionality and interface of the components being developed. </a:t>
            </a: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CE6A0E7-4921-EEF0-A5F7-3F3B43F8C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0540" y="4743371"/>
            <a:ext cx="2226594" cy="129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268" y="331667"/>
            <a:ext cx="10862596" cy="813098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Header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7268" y="1616714"/>
            <a:ext cx="5184880" cy="4074160"/>
          </a:xfrm>
        </p:spPr>
        <p:txBody>
          <a:bodyPr>
            <a:noAutofit/>
          </a:bodyPr>
          <a:lstStyle/>
          <a:p>
            <a:pPr algn="just">
              <a:spcBef>
                <a:spcPts val="500"/>
              </a:spcBef>
              <a:defRPr/>
            </a:pPr>
            <a:r>
              <a:rPr lang="en-US" sz="22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They contain declarations of classes, functions, templates, and variables, making these components accessible to other parts of the code.</a:t>
            </a:r>
          </a:p>
          <a:p>
            <a:pPr algn="just">
              <a:spcBef>
                <a:spcPts val="500"/>
              </a:spcBef>
              <a:defRPr/>
            </a:pPr>
            <a:r>
              <a:rPr lang="en-US" sz="22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Header files define the public interface of classes, including member functions and data members, allowing other code to interact with these classes.</a:t>
            </a:r>
          </a:p>
          <a:p>
            <a:pPr algn="just">
              <a:spcBef>
                <a:spcPts val="500"/>
              </a:spcBef>
              <a:defRPr/>
            </a:pPr>
            <a:r>
              <a:rPr lang="en-US" sz="22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These prevent multiple inclusions of the same header file, which could lead to compilation errors.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14B90C-29A4-9962-3B49-8C1C65BB9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157" y="1144765"/>
            <a:ext cx="4041501" cy="53975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F981E1-5D6B-7A2C-3C17-FDBF522DCEE4}"/>
              </a:ext>
            </a:extLst>
          </p:cNvPr>
          <p:cNvSpPr/>
          <p:nvPr/>
        </p:nvSpPr>
        <p:spPr>
          <a:xfrm>
            <a:off x="6794090" y="1445342"/>
            <a:ext cx="2300749" cy="198365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83F4E6-B328-F06F-126A-E37C86537124}"/>
              </a:ext>
            </a:extLst>
          </p:cNvPr>
          <p:cNvCxnSpPr>
            <a:cxnSpLocks/>
          </p:cNvCxnSpPr>
          <p:nvPr/>
        </p:nvCxnSpPr>
        <p:spPr>
          <a:xfrm flipV="1">
            <a:off x="7128387" y="1061884"/>
            <a:ext cx="0" cy="38345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22A7F3-D9E4-0622-D782-38AB1097F724}"/>
              </a:ext>
            </a:extLst>
          </p:cNvPr>
          <p:cNvSpPr txBox="1"/>
          <p:nvPr/>
        </p:nvSpPr>
        <p:spPr>
          <a:xfrm>
            <a:off x="5894217" y="235614"/>
            <a:ext cx="2625656" cy="78483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/>
              <a:t>The temperature field is read using the </a:t>
            </a:r>
            <a:r>
              <a:rPr lang="en-US" sz="1500" dirty="0" err="1"/>
              <a:t>volScalarField</a:t>
            </a:r>
            <a:r>
              <a:rPr lang="en-US" sz="1500" dirty="0"/>
              <a:t> class.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682F28-D549-4245-A561-116DC262876C}"/>
              </a:ext>
            </a:extLst>
          </p:cNvPr>
          <p:cNvSpPr/>
          <p:nvPr/>
        </p:nvSpPr>
        <p:spPr>
          <a:xfrm>
            <a:off x="7207045" y="2546555"/>
            <a:ext cx="1582994" cy="38345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4AC121-E63D-5EFE-18E2-B277B34D4F9D}"/>
              </a:ext>
            </a:extLst>
          </p:cNvPr>
          <p:cNvCxnSpPr>
            <a:cxnSpLocks/>
          </p:cNvCxnSpPr>
          <p:nvPr/>
        </p:nvCxnSpPr>
        <p:spPr>
          <a:xfrm>
            <a:off x="8790039" y="2706329"/>
            <a:ext cx="533400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310193A-0E72-DFBE-57BE-5086E732D5CD}"/>
              </a:ext>
            </a:extLst>
          </p:cNvPr>
          <p:cNvSpPr txBox="1"/>
          <p:nvPr/>
        </p:nvSpPr>
        <p:spPr>
          <a:xfrm>
            <a:off x="9352825" y="2083081"/>
            <a:ext cx="2537212" cy="1246495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 err="1"/>
              <a:t>IOobject</a:t>
            </a:r>
            <a:r>
              <a:rPr lang="en-US" sz="1500" dirty="0"/>
              <a:t> reads field T, with MUST_READ ensuring it's required and AUTO_WRITE saving the data automatically.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219601-7850-ABA4-9E36-66F93782E7C6}"/>
              </a:ext>
            </a:extLst>
          </p:cNvPr>
          <p:cNvSpPr/>
          <p:nvPr/>
        </p:nvSpPr>
        <p:spPr>
          <a:xfrm>
            <a:off x="6744431" y="3743111"/>
            <a:ext cx="2684704" cy="187110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B7B7151-A3C7-AE32-1E6F-E824363B206E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6176548" y="4678665"/>
            <a:ext cx="567883" cy="69209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4254F26-B77D-AF59-FEBC-EB39C572B607}"/>
              </a:ext>
            </a:extLst>
          </p:cNvPr>
          <p:cNvSpPr txBox="1"/>
          <p:nvPr/>
        </p:nvSpPr>
        <p:spPr>
          <a:xfrm>
            <a:off x="3942735" y="5370756"/>
            <a:ext cx="2153265" cy="1015663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/>
              <a:t>The transport properties dictionary is loaded from the case directory.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901D4D-FFDF-78E1-FE53-90BFD81CEB57}"/>
              </a:ext>
            </a:extLst>
          </p:cNvPr>
          <p:cNvSpPr/>
          <p:nvPr/>
        </p:nvSpPr>
        <p:spPr>
          <a:xfrm>
            <a:off x="7174482" y="4430789"/>
            <a:ext cx="2198008" cy="87388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E4537F9-556B-5F38-A198-42E0F8810809}"/>
              </a:ext>
            </a:extLst>
          </p:cNvPr>
          <p:cNvCxnSpPr>
            <a:cxnSpLocks/>
          </p:cNvCxnSpPr>
          <p:nvPr/>
        </p:nvCxnSpPr>
        <p:spPr>
          <a:xfrm>
            <a:off x="9380671" y="5108031"/>
            <a:ext cx="27956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F93184C-68C8-9ED2-4F3F-4AB45CC2E806}"/>
              </a:ext>
            </a:extLst>
          </p:cNvPr>
          <p:cNvSpPr txBox="1"/>
          <p:nvPr/>
        </p:nvSpPr>
        <p:spPr>
          <a:xfrm>
            <a:off x="9709299" y="3758902"/>
            <a:ext cx="2153265" cy="1938992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 err="1"/>
              <a:t>transportProperties</a:t>
            </a:r>
            <a:r>
              <a:rPr lang="en-US" sz="1500" dirty="0"/>
              <a:t> reads parameters like diffusivity, with MUST_READ_IF_MODIFIED only reading changes and NO_WRITE preventing automatic saving.</a:t>
            </a:r>
          </a:p>
        </p:txBody>
      </p:sp>
    </p:spTree>
    <p:extLst>
      <p:ext uri="{BB962C8B-B14F-4D97-AF65-F5344CB8AC3E}">
        <p14:creationId xmlns:p14="http://schemas.microsoft.com/office/powerpoint/2010/main" val="59390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2" grpId="0" animBg="1"/>
      <p:bldP spid="16" grpId="0" animBg="1"/>
      <p:bldP spid="17" grpId="0" animBg="1"/>
      <p:bldP spid="20" grpId="0" animBg="1"/>
      <p:bldP spid="24" grpId="0" animBg="1"/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Source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1523999"/>
            <a:ext cx="6034958" cy="4689987"/>
          </a:xfrm>
        </p:spPr>
        <p:txBody>
          <a:bodyPr>
            <a:noAutofit/>
          </a:bodyPr>
          <a:lstStyle/>
          <a:p>
            <a:pPr algn="just"/>
            <a:r>
              <a:rPr lang="en-US" sz="22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 file includes its corresponding header and other necessary headers, such as </a:t>
            </a:r>
            <a:r>
              <a:rPr lang="en-US" sz="22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fvCFD.H</a:t>
            </a:r>
            <a:r>
              <a:rPr lang="en-US" sz="22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US" sz="22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fvm.H</a:t>
            </a:r>
            <a:r>
              <a:rPr lang="en-US" sz="22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which provide functions for discretization and solving.</a:t>
            </a:r>
          </a:p>
          <a:p>
            <a:pPr algn="just"/>
            <a:r>
              <a:rPr lang="en-US" sz="22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constructor initializes the field and coefficient. The destructor is defined but may be empty if no specific cleanup is required.</a:t>
            </a:r>
          </a:p>
          <a:p>
            <a:pPr algn="just"/>
            <a:r>
              <a:rPr lang="en-US" sz="22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file implements the core logic for solving the diffusion equation. It constructs a finite volume matrix equation representing the discretized form of the PDE and calls </a:t>
            </a:r>
            <a:r>
              <a:rPr lang="en-US" sz="22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equation.solve</a:t>
            </a:r>
            <a:r>
              <a:rPr lang="en-US" sz="22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() to compute the solution.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B2621-0B9C-D914-701F-543A1C557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465" y="1295510"/>
            <a:ext cx="4310378" cy="50462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56007B-2D8F-7C05-0818-722C26F84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111" y="1732664"/>
            <a:ext cx="2661739" cy="98355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E3C93EF-AD3C-2B6B-AF34-B313CC5DD2A3}"/>
              </a:ext>
            </a:extLst>
          </p:cNvPr>
          <p:cNvCxnSpPr>
            <a:cxnSpLocks/>
          </p:cNvCxnSpPr>
          <p:nvPr/>
        </p:nvCxnSpPr>
        <p:spPr>
          <a:xfrm flipV="1">
            <a:off x="9404111" y="2792361"/>
            <a:ext cx="939424" cy="159282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7CD0B2E-B311-B24A-2A56-0088F0252A90}"/>
              </a:ext>
            </a:extLst>
          </p:cNvPr>
          <p:cNvSpPr/>
          <p:nvPr/>
        </p:nvSpPr>
        <p:spPr>
          <a:xfrm>
            <a:off x="7708490" y="4385187"/>
            <a:ext cx="1882982" cy="9635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1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Source Code Explanation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B2621-0B9C-D914-701F-543A1C557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149" y="1189472"/>
            <a:ext cx="4557022" cy="533505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E3C93EF-AD3C-2B6B-AF34-B313CC5DD2A3}"/>
              </a:ext>
            </a:extLst>
          </p:cNvPr>
          <p:cNvCxnSpPr>
            <a:cxnSpLocks/>
          </p:cNvCxnSpPr>
          <p:nvPr/>
        </p:nvCxnSpPr>
        <p:spPr>
          <a:xfrm flipH="1">
            <a:off x="5820697" y="1410813"/>
            <a:ext cx="42278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7CD0B2E-B311-B24A-2A56-0088F0252A90}"/>
              </a:ext>
            </a:extLst>
          </p:cNvPr>
          <p:cNvSpPr/>
          <p:nvPr/>
        </p:nvSpPr>
        <p:spPr>
          <a:xfrm>
            <a:off x="6263149" y="1189472"/>
            <a:ext cx="2345098" cy="44268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9D15EB-D4DA-1704-60F7-2A839EEC55EB}"/>
              </a:ext>
            </a:extLst>
          </p:cNvPr>
          <p:cNvSpPr txBox="1"/>
          <p:nvPr/>
        </p:nvSpPr>
        <p:spPr>
          <a:xfrm>
            <a:off x="444500" y="1189472"/>
            <a:ext cx="5356532" cy="58477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fvCFD.H</a:t>
            </a:r>
            <a:r>
              <a:rPr lang="en-US" sz="1600" dirty="0"/>
              <a:t> includes finite volume methods, while </a:t>
            </a:r>
            <a:r>
              <a:rPr lang="en-US" sz="1600" dirty="0" err="1"/>
              <a:t>simpleControl.H</a:t>
            </a:r>
            <a:r>
              <a:rPr lang="en-US" sz="1600" dirty="0"/>
              <a:t> manages simple time-stepping loops.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69E58C-E838-C489-6D48-36C2CD15C817}"/>
              </a:ext>
            </a:extLst>
          </p:cNvPr>
          <p:cNvSpPr/>
          <p:nvPr/>
        </p:nvSpPr>
        <p:spPr>
          <a:xfrm>
            <a:off x="6263148" y="1632155"/>
            <a:ext cx="2345099" cy="95372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C1DBBB-CB1E-7A74-77FD-228839ECEC1B}"/>
              </a:ext>
            </a:extLst>
          </p:cNvPr>
          <p:cNvCxnSpPr>
            <a:cxnSpLocks/>
          </p:cNvCxnSpPr>
          <p:nvPr/>
        </p:nvCxnSpPr>
        <p:spPr>
          <a:xfrm flipH="1">
            <a:off x="5820696" y="2300632"/>
            <a:ext cx="42278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644506E-3E59-E432-08B6-9346C58E462C}"/>
              </a:ext>
            </a:extLst>
          </p:cNvPr>
          <p:cNvSpPr txBox="1"/>
          <p:nvPr/>
        </p:nvSpPr>
        <p:spPr>
          <a:xfrm>
            <a:off x="444499" y="1885133"/>
            <a:ext cx="5356532" cy="83099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setRootCaseLists.H</a:t>
            </a:r>
            <a:r>
              <a:rPr lang="en-US" sz="1600" dirty="0"/>
              <a:t> sets up case directories, </a:t>
            </a:r>
            <a:r>
              <a:rPr lang="en-US" sz="1600" dirty="0" err="1"/>
              <a:t>createTime.H</a:t>
            </a:r>
            <a:r>
              <a:rPr lang="en-US" sz="1600" dirty="0"/>
              <a:t> initializes simulation time, and </a:t>
            </a:r>
            <a:r>
              <a:rPr lang="en-US" sz="1600" dirty="0" err="1"/>
              <a:t>createMesh.H</a:t>
            </a:r>
            <a:r>
              <a:rPr lang="en-US" sz="1600" dirty="0"/>
              <a:t> generates the computational mesh.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7CCB62-56E3-43EC-10AA-830563EB1B95}"/>
              </a:ext>
            </a:extLst>
          </p:cNvPr>
          <p:cNvSpPr/>
          <p:nvPr/>
        </p:nvSpPr>
        <p:spPr>
          <a:xfrm>
            <a:off x="6282813" y="2585885"/>
            <a:ext cx="2325433" cy="2411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30C0001-C237-E404-50EF-F386BD955B75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5860026" y="2706451"/>
            <a:ext cx="422787" cy="22356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F6C6E76-0D25-7266-C52C-19C21EC3A68A}"/>
              </a:ext>
            </a:extLst>
          </p:cNvPr>
          <p:cNvSpPr txBox="1"/>
          <p:nvPr/>
        </p:nvSpPr>
        <p:spPr>
          <a:xfrm>
            <a:off x="444500" y="2827016"/>
            <a:ext cx="5356532" cy="58477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simpleControl</a:t>
            </a:r>
            <a:r>
              <a:rPr lang="en-US" sz="1600" dirty="0"/>
              <a:t> manages time-stepping and convergence checks, linking to the mesh for simulation progression.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D79507-48BE-0A7A-0A57-0F365716188F}"/>
              </a:ext>
            </a:extLst>
          </p:cNvPr>
          <p:cNvSpPr/>
          <p:nvPr/>
        </p:nvSpPr>
        <p:spPr>
          <a:xfrm>
            <a:off x="6282812" y="2908001"/>
            <a:ext cx="2325433" cy="2411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9240985-32C0-8622-6452-5B8315153EB1}"/>
              </a:ext>
            </a:extLst>
          </p:cNvPr>
          <p:cNvCxnSpPr>
            <a:cxnSpLocks/>
          </p:cNvCxnSpPr>
          <p:nvPr/>
        </p:nvCxnSpPr>
        <p:spPr>
          <a:xfrm flipV="1">
            <a:off x="8618078" y="2716130"/>
            <a:ext cx="393290" cy="2951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5F821A2-16D2-DFFE-DB27-EF94F89408CA}"/>
              </a:ext>
            </a:extLst>
          </p:cNvPr>
          <p:cNvSpPr txBox="1"/>
          <p:nvPr/>
        </p:nvSpPr>
        <p:spPr>
          <a:xfrm>
            <a:off x="9070364" y="1767061"/>
            <a:ext cx="2544506" cy="1323439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Creates and initializes field variables, such as temperature (T) and diffusivity (DT), used in the simulation.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9B949B-83A0-9B63-EC9C-CBCF3353831F}"/>
              </a:ext>
            </a:extLst>
          </p:cNvPr>
          <p:cNvSpPr/>
          <p:nvPr/>
        </p:nvSpPr>
        <p:spPr>
          <a:xfrm>
            <a:off x="6435212" y="3480908"/>
            <a:ext cx="3829665" cy="218762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F1866C7-28EE-1F91-AC1A-404C30D650CA}"/>
              </a:ext>
            </a:extLst>
          </p:cNvPr>
          <p:cNvCxnSpPr>
            <a:cxnSpLocks/>
          </p:cNvCxnSpPr>
          <p:nvPr/>
        </p:nvCxnSpPr>
        <p:spPr>
          <a:xfrm flipH="1">
            <a:off x="5867399" y="4225650"/>
            <a:ext cx="567813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13E1799-E38A-2B85-6FBA-E1405D42033C}"/>
              </a:ext>
            </a:extLst>
          </p:cNvPr>
          <p:cNvSpPr txBox="1"/>
          <p:nvPr/>
        </p:nvSpPr>
        <p:spPr>
          <a:xfrm>
            <a:off x="444499" y="3761841"/>
            <a:ext cx="5356531" cy="1077218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simple.loop</a:t>
            </a:r>
            <a:r>
              <a:rPr lang="en-US" sz="1600" dirty="0"/>
              <a:t>() runs the simulation for each time step, while solve() computes the diffusion equation using </a:t>
            </a:r>
            <a:r>
              <a:rPr lang="en-US" sz="1600" dirty="0" err="1"/>
              <a:t>fvm</a:t>
            </a:r>
            <a:r>
              <a:rPr lang="en-US" sz="1600" dirty="0"/>
              <a:t>::</a:t>
            </a:r>
            <a:r>
              <a:rPr lang="en-US" sz="1600" dirty="0" err="1"/>
              <a:t>ddt</a:t>
            </a:r>
            <a:r>
              <a:rPr lang="en-US" sz="1600" dirty="0"/>
              <a:t>(T) for the time derivative and </a:t>
            </a:r>
            <a:r>
              <a:rPr lang="en-US" sz="1600" dirty="0" err="1"/>
              <a:t>fvm</a:t>
            </a:r>
            <a:r>
              <a:rPr lang="en-US" sz="1600" dirty="0"/>
              <a:t>::</a:t>
            </a:r>
            <a:r>
              <a:rPr lang="en-US" sz="1600" dirty="0" err="1"/>
              <a:t>laplacian</a:t>
            </a:r>
            <a:r>
              <a:rPr lang="en-US" sz="1600" dirty="0"/>
              <a:t>(DT, T) for the diffusion model.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60A85C-6BDA-C0B0-D661-49061F9B290C}"/>
              </a:ext>
            </a:extLst>
          </p:cNvPr>
          <p:cNvSpPr/>
          <p:nvPr/>
        </p:nvSpPr>
        <p:spPr>
          <a:xfrm>
            <a:off x="6435212" y="5689612"/>
            <a:ext cx="2467897" cy="7562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5435ABB-BE47-5169-28D0-690074BB78DB}"/>
              </a:ext>
            </a:extLst>
          </p:cNvPr>
          <p:cNvCxnSpPr>
            <a:cxnSpLocks/>
          </p:cNvCxnSpPr>
          <p:nvPr/>
        </p:nvCxnSpPr>
        <p:spPr>
          <a:xfrm flipH="1">
            <a:off x="5982929" y="6049534"/>
            <a:ext cx="4031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E304DF5-F67C-1746-A427-5A9D57277174}"/>
              </a:ext>
            </a:extLst>
          </p:cNvPr>
          <p:cNvSpPr txBox="1"/>
          <p:nvPr/>
        </p:nvSpPr>
        <p:spPr>
          <a:xfrm>
            <a:off x="510868" y="5668528"/>
            <a:ext cx="5356531" cy="584775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Saves simulation results at each time step and indicates the completion of the simulation.</a:t>
            </a:r>
          </a:p>
        </p:txBody>
      </p:sp>
    </p:spTree>
    <p:extLst>
      <p:ext uri="{BB962C8B-B14F-4D97-AF65-F5344CB8AC3E}">
        <p14:creationId xmlns:p14="http://schemas.microsoft.com/office/powerpoint/2010/main" val="295162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 animBg="1"/>
      <p:bldP spid="9" grpId="0" animBg="1"/>
      <p:bldP spid="11" grpId="0" animBg="1"/>
      <p:bldP spid="13" grpId="0" animBg="1"/>
      <p:bldP spid="17" grpId="0" animBg="1"/>
      <p:bldP spid="19" grpId="0" animBg="1"/>
      <p:bldP spid="22" grpId="0" animBg="1"/>
      <p:bldP spid="24" grpId="0" animBg="1"/>
      <p:bldP spid="27" grpId="0" animBg="1"/>
      <p:bldP spid="28" grpId="0" animBg="1"/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Integration and Compilation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1523999"/>
            <a:ext cx="8286546" cy="1524001"/>
          </a:xfrm>
        </p:spPr>
        <p:txBody>
          <a:bodyPr>
            <a:noAutofit/>
          </a:bodyPr>
          <a:lstStyle/>
          <a:p>
            <a:pPr algn="just"/>
            <a:r>
              <a:rPr lang="en-US" sz="22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OpenFOAM</a:t>
            </a:r>
            <a:r>
              <a:rPr lang="en-US" sz="22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uses a </a:t>
            </a:r>
            <a:r>
              <a:rPr lang="en-US" sz="22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wmake</a:t>
            </a:r>
            <a:r>
              <a:rPr lang="en-US" sz="22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build system to compile C++ files. The Make directory typically contains files and options files that specify the source files to compile and the libraries to link against.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C6EFD9-AC39-8D07-D432-AC0EAC76B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994" y="1421681"/>
            <a:ext cx="2842506" cy="14631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F0F49A-5970-58D5-3CA9-AD588851C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36" y="4176252"/>
            <a:ext cx="3208298" cy="20042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7ED8C9-D967-07B5-7699-F51A5AC80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912" y="3048000"/>
            <a:ext cx="3254022" cy="6858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BFDCE8-42F4-2409-5498-CD7797FF05BD}"/>
              </a:ext>
            </a:extLst>
          </p:cNvPr>
          <p:cNvSpPr txBox="1"/>
          <p:nvPr/>
        </p:nvSpPr>
        <p:spPr>
          <a:xfrm>
            <a:off x="865239" y="3732694"/>
            <a:ext cx="25957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tx2"/>
                </a:solidFill>
              </a:rPr>
              <a:t>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90A76A-9942-6067-7037-49D6F5BBDAEF}"/>
              </a:ext>
            </a:extLst>
          </p:cNvPr>
          <p:cNvSpPr txBox="1"/>
          <p:nvPr/>
        </p:nvSpPr>
        <p:spPr>
          <a:xfrm>
            <a:off x="865239" y="6178155"/>
            <a:ext cx="25957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tx2"/>
                </a:solidFill>
              </a:rPr>
              <a:t>Options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6D8CCD-A424-F07E-B25B-8659B2E18E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1888" y="3519782"/>
            <a:ext cx="7546485" cy="25206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BB730FD-01F6-FCC3-B254-B9F8DC939C29}"/>
              </a:ext>
            </a:extLst>
          </p:cNvPr>
          <p:cNvSpPr txBox="1"/>
          <p:nvPr/>
        </p:nvSpPr>
        <p:spPr>
          <a:xfrm>
            <a:off x="4129319" y="3047528"/>
            <a:ext cx="7831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Compiling make directory to make sure solver works without any error.</a:t>
            </a:r>
          </a:p>
        </p:txBody>
      </p:sp>
    </p:spTree>
    <p:extLst>
      <p:ext uri="{BB962C8B-B14F-4D97-AF65-F5344CB8AC3E}">
        <p14:creationId xmlns:p14="http://schemas.microsoft.com/office/powerpoint/2010/main" val="39381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99" y="412137"/>
            <a:ext cx="11029745" cy="64008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Mesh Configuration with </a:t>
            </a:r>
            <a:r>
              <a:rPr lang="en-US" sz="4000" b="1" dirty="0" err="1">
                <a:solidFill>
                  <a:srgbClr val="00206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blockMeshDict</a:t>
            </a:r>
            <a:endParaRPr lang="en-US" sz="4000" b="1" dirty="0">
              <a:solidFill>
                <a:srgbClr val="002060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499" y="1204327"/>
            <a:ext cx="11275553" cy="524153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2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Vertices:</a:t>
            </a:r>
            <a:endParaRPr lang="en-US" sz="20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Defines the coordinates of all vertices in the mesh.</a:t>
            </a:r>
          </a:p>
          <a:p>
            <a:pPr algn="just"/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Each vertex is specified as a vector of three components (x, y, z).</a:t>
            </a:r>
          </a:p>
          <a:p>
            <a:pPr marL="0" indent="0" algn="just">
              <a:buNone/>
            </a:pPr>
            <a:endParaRPr lang="en-US" sz="20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buNone/>
            </a:pPr>
            <a:r>
              <a:rPr lang="en-US" sz="22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Blocks:</a:t>
            </a:r>
            <a:endParaRPr lang="en-US" sz="20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Defines the hexahedral blocks that make up the mesh.</a:t>
            </a:r>
          </a:p>
          <a:p>
            <a:pPr algn="just"/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Each block is defined by listing the vertices in a specific order, followed by the number of cells in each direction (x, y, z).</a:t>
            </a:r>
          </a:p>
          <a:p>
            <a:pPr algn="just"/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grading parameter specifies how the cells are distributed within the block.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5B0FF3-C69A-6D8F-9992-BC5821D51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477" y="1211388"/>
            <a:ext cx="2179509" cy="22176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799089-2921-20D0-494A-3D5A2D7FD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9984" y="5165950"/>
            <a:ext cx="4747671" cy="97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92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99" y="412137"/>
            <a:ext cx="11029745" cy="64008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Mesh Configuration with </a:t>
            </a:r>
            <a:r>
              <a:rPr lang="en-US" sz="4000" b="1" dirty="0" err="1">
                <a:solidFill>
                  <a:srgbClr val="00206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blockMeshDict</a:t>
            </a:r>
            <a:endParaRPr lang="en-US" sz="4000" b="1" dirty="0">
              <a:solidFill>
                <a:srgbClr val="002060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499" y="1204327"/>
            <a:ext cx="11275553" cy="524153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2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Boundary:</a:t>
            </a:r>
          </a:p>
          <a:p>
            <a:pPr algn="just"/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Defines the boundary patches of the mesh, which correspond to the physical boundaries of the simulation.</a:t>
            </a:r>
          </a:p>
          <a:p>
            <a:pPr algn="just"/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Each boundary is given a name, type, and lists of the faces that belong to it.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F44E34-1058-8CE7-0998-E4C3681F3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68" y="2965392"/>
            <a:ext cx="2648332" cy="33988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233BF2-B96A-0C0C-DFB2-D4380A81F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522" y="3049219"/>
            <a:ext cx="2796782" cy="3208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985AB5-ADD8-20ED-2D0D-61717C225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0326" y="2965392"/>
            <a:ext cx="2705334" cy="33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2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Dyslexia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D24726"/>
      </a:accent2>
      <a:accent3>
        <a:srgbClr val="9B5AC8"/>
      </a:accent3>
      <a:accent4>
        <a:srgbClr val="F0A11F"/>
      </a:accent4>
      <a:accent5>
        <a:srgbClr val="CB5BA3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4D1535AD-0649-9447-AB37-DA7CFAEF5819}" vid="{A12A4C14-D0F4-CB43-A305-7B80F02CD5AD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4D1535AD-0649-9447-AB37-DA7CFAEF5819}" vid="{B668C3E5-8119-094C-A1C2-76518EC95E8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6" ma:contentTypeDescription="Create a new document." ma:contentTypeScope="" ma:versionID="ac37c1753acd5e330d2062ccec26ea66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340c7101c92c5120abd06486f9454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A1A6209-623F-4A40-A043-EF97F4DE517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8CC2A95-AB18-4E2B-BAAB-ED507F826E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478DEAE-E0CA-42BB-BA2E-F6A39AAEB4B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11715</TotalTime>
  <Words>1788</Words>
  <Application>Microsoft Office PowerPoint</Application>
  <PresentationFormat>Widescreen</PresentationFormat>
  <Paragraphs>174</Paragraphs>
  <Slides>25</Slides>
  <Notes>24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Courier New</vt:lpstr>
      <vt:lpstr>Segoe UI</vt:lpstr>
      <vt:lpstr>Segoe UI Semibold</vt:lpstr>
      <vt:lpstr>Office Theme</vt:lpstr>
      <vt:lpstr>Custom Design</vt:lpstr>
      <vt:lpstr>Diffusion Code in OpenFoam</vt:lpstr>
      <vt:lpstr>Diffusion Equation</vt:lpstr>
      <vt:lpstr>Code Development in OpenFOAM</vt:lpstr>
      <vt:lpstr>Header File</vt:lpstr>
      <vt:lpstr>Source File</vt:lpstr>
      <vt:lpstr>Source Code Explanation</vt:lpstr>
      <vt:lpstr>Integration and Compilation</vt:lpstr>
      <vt:lpstr>Mesh Configuration with blockMeshDict</vt:lpstr>
      <vt:lpstr>Mesh Configuration with blockMeshDict</vt:lpstr>
      <vt:lpstr>Creating Mesh</vt:lpstr>
      <vt:lpstr>Running Simulation</vt:lpstr>
      <vt:lpstr>Test Case Setup</vt:lpstr>
      <vt:lpstr>Constant Directory</vt:lpstr>
      <vt:lpstr>System Directory</vt:lpstr>
      <vt:lpstr>FvSchemes </vt:lpstr>
      <vt:lpstr>FvSchemes </vt:lpstr>
      <vt:lpstr>FvSolution</vt:lpstr>
      <vt:lpstr>decompasePar</vt:lpstr>
      <vt:lpstr>Running Simulation</vt:lpstr>
      <vt:lpstr>Paraview</vt:lpstr>
      <vt:lpstr>Results</vt:lpstr>
      <vt:lpstr>Running Simulation – Example 2</vt:lpstr>
      <vt:lpstr>Boundary Conditions– Example 2</vt:lpstr>
      <vt:lpstr>Results– Example 2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CFD Hands-on Workshop</dc:title>
  <dc:creator>Microsoft Office User</dc:creator>
  <cp:lastModifiedBy>FAIQ SHAHBAZ</cp:lastModifiedBy>
  <cp:revision>210</cp:revision>
  <dcterms:created xsi:type="dcterms:W3CDTF">2024-02-26T07:31:37Z</dcterms:created>
  <dcterms:modified xsi:type="dcterms:W3CDTF">2024-11-17T08:55:02Z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